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58" r:id="rId4"/>
    <p:sldId id="259" r:id="rId5"/>
    <p:sldId id="260" r:id="rId6"/>
    <p:sldId id="261" r:id="rId7"/>
    <p:sldId id="262" r:id="rId8"/>
    <p:sldId id="263" r:id="rId9"/>
    <p:sldId id="264" r:id="rId10"/>
    <p:sldId id="265" r:id="rId11"/>
    <p:sldId id="273" r:id="rId12"/>
    <p:sldId id="266" r:id="rId13"/>
    <p:sldId id="267" r:id="rId14"/>
    <p:sldId id="268" r:id="rId15"/>
    <p:sldId id="269" r:id="rId16"/>
    <p:sldId id="270" r:id="rId17"/>
    <p:sldId id="271"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919F14B-4B1C-40B5-A210-2871980E3AF9}">
          <p14:sldIdLst>
            <p14:sldId id="256"/>
            <p14:sldId id="257"/>
            <p14:sldId id="258"/>
            <p14:sldId id="259"/>
            <p14:sldId id="260"/>
            <p14:sldId id="261"/>
            <p14:sldId id="262"/>
            <p14:sldId id="263"/>
            <p14:sldId id="264"/>
            <p14:sldId id="265"/>
            <p14:sldId id="273"/>
          </p14:sldIdLst>
        </p14:section>
        <p14:section name="Untitled Section" id="{7BFB630D-AC3A-467A-B17A-00E592DE887C}">
          <p14:sldIdLst>
            <p14:sldId id="266"/>
            <p14:sldId id="267"/>
            <p14:sldId id="268"/>
            <p14:sldId id="269"/>
            <p14:sldId id="270"/>
            <p14:sldId id="27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5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C663BA-55DC-4065-9F9A-4D1EDA088C2E}" type="doc">
      <dgm:prSet loTypeId="urn:microsoft.com/office/officeart/2005/8/layout/default" loCatId="list" qsTypeId="urn:microsoft.com/office/officeart/2005/8/quickstyle/simple1#1" qsCatId="simple" csTypeId="urn:microsoft.com/office/officeart/2005/8/colors/colorful1#1" csCatId="colorful" phldr="1"/>
      <dgm:spPr/>
      <dgm:t>
        <a:bodyPr/>
        <a:lstStyle/>
        <a:p>
          <a:endParaRPr lang="en-US"/>
        </a:p>
      </dgm:t>
    </dgm:pt>
    <dgm:pt modelId="{14F2903D-CB21-452E-A886-B6B0C5A19453}">
      <dgm:prSet/>
      <dgm:spPr/>
      <dgm:t>
        <a:bodyPr/>
        <a:lstStyle/>
        <a:p>
          <a:r>
            <a:rPr lang="en-GB" b="0" baseline="0" dirty="0"/>
            <a:t>All key workers and SEND TAs at Ronald Tree are Cache Level 3 Early Years Educator trained</a:t>
          </a:r>
        </a:p>
        <a:p>
          <a:r>
            <a:rPr lang="en-GB" b="0" baseline="0" dirty="0"/>
            <a:t>They have experience and SEND specific training which is constantly revised and updated</a:t>
          </a:r>
          <a:endParaRPr lang="en-US" dirty="0"/>
        </a:p>
      </dgm:t>
    </dgm:pt>
    <dgm:pt modelId="{ACC474BC-19E7-42E7-9922-1EAF2B6B51D9}" type="parTrans" cxnId="{469B4793-4FFF-4E37-A818-1B300FD5D0A8}">
      <dgm:prSet/>
      <dgm:spPr/>
      <dgm:t>
        <a:bodyPr/>
        <a:lstStyle/>
        <a:p>
          <a:endParaRPr lang="en-US"/>
        </a:p>
      </dgm:t>
    </dgm:pt>
    <dgm:pt modelId="{AF784A3F-458C-4018-805F-E9E3D7FCBFB0}" type="sibTrans" cxnId="{469B4793-4FFF-4E37-A818-1B300FD5D0A8}">
      <dgm:prSet/>
      <dgm:spPr/>
      <dgm:t>
        <a:bodyPr/>
        <a:lstStyle/>
        <a:p>
          <a:endParaRPr lang="en-US"/>
        </a:p>
      </dgm:t>
    </dgm:pt>
    <dgm:pt modelId="{71F8F162-1D7F-48C8-8FE1-E665165328A8}">
      <dgm:prSet/>
      <dgm:spPr/>
      <dgm:t>
        <a:bodyPr/>
        <a:lstStyle/>
        <a:p>
          <a:r>
            <a:rPr lang="en-GB" b="0" baseline="0" dirty="0"/>
            <a:t>Jackie and Deb are qualified teachers with many years of experience between them. Deb completed the National SENCO accreditation in July 2022.</a:t>
          </a:r>
          <a:endParaRPr lang="en-US" dirty="0"/>
        </a:p>
      </dgm:t>
    </dgm:pt>
    <dgm:pt modelId="{CB20BAEB-59AF-4608-82C2-999344511EF9}" type="parTrans" cxnId="{EEB11F6F-BE8C-454E-AA7A-9F14927FD092}">
      <dgm:prSet/>
      <dgm:spPr/>
      <dgm:t>
        <a:bodyPr/>
        <a:lstStyle/>
        <a:p>
          <a:endParaRPr lang="en-US"/>
        </a:p>
      </dgm:t>
    </dgm:pt>
    <dgm:pt modelId="{C61DE6D2-4CFB-45AD-BBE8-E6969E7F8FC3}" type="sibTrans" cxnId="{EEB11F6F-BE8C-454E-AA7A-9F14927FD092}">
      <dgm:prSet/>
      <dgm:spPr/>
      <dgm:t>
        <a:bodyPr/>
        <a:lstStyle/>
        <a:p>
          <a:endParaRPr lang="en-US"/>
        </a:p>
      </dgm:t>
    </dgm:pt>
    <dgm:pt modelId="{F0990D28-15CA-47C3-90B1-970A16049ACF}">
      <dgm:prSet/>
      <dgm:spPr/>
      <dgm:t>
        <a:bodyPr/>
        <a:lstStyle/>
        <a:p>
          <a:r>
            <a:rPr lang="en-GB" b="0" baseline="0" dirty="0"/>
            <a:t>Many of our practitioners have worked with Kristina Smith – a qualified Speech and Language therapist to support all children in nursery communicate. Our January 24 training day was led by Kristina and Vanessa Gilbert (Team Teach) and focussed on meaningful interactions .We have completed National College training on self-regulation and autism. </a:t>
          </a:r>
          <a:endParaRPr lang="en-US" dirty="0"/>
        </a:p>
      </dgm:t>
    </dgm:pt>
    <dgm:pt modelId="{6F7BE321-EB63-4AD6-85AC-AAFB2DE74A5D}" type="parTrans" cxnId="{E1ED99B1-54EB-4840-BAEB-FD7D7FD91AAA}">
      <dgm:prSet/>
      <dgm:spPr/>
      <dgm:t>
        <a:bodyPr/>
        <a:lstStyle/>
        <a:p>
          <a:endParaRPr lang="en-US"/>
        </a:p>
      </dgm:t>
    </dgm:pt>
    <dgm:pt modelId="{7A3A017A-9B67-4216-9233-B5E5D692B058}" type="sibTrans" cxnId="{E1ED99B1-54EB-4840-BAEB-FD7D7FD91AAA}">
      <dgm:prSet/>
      <dgm:spPr/>
      <dgm:t>
        <a:bodyPr/>
        <a:lstStyle/>
        <a:p>
          <a:endParaRPr lang="en-US"/>
        </a:p>
      </dgm:t>
    </dgm:pt>
    <dgm:pt modelId="{E06232DC-FD88-41E1-99DA-94E8E8556552}">
      <dgm:prSet/>
      <dgm:spPr/>
      <dgm:t>
        <a:bodyPr/>
        <a:lstStyle/>
        <a:p>
          <a:r>
            <a:rPr lang="en-GB" b="0" baseline="0" dirty="0"/>
            <a:t>We have regular staff meetings with SEND as our focus and discuss individual strategies and support in our weekly planning meetings</a:t>
          </a:r>
        </a:p>
        <a:p>
          <a:r>
            <a:rPr lang="en-GB" b="0" baseline="0" dirty="0"/>
            <a:t>We work very closely with  SSS experts who advise us and measure impact</a:t>
          </a:r>
          <a:endParaRPr lang="en-US" dirty="0"/>
        </a:p>
      </dgm:t>
    </dgm:pt>
    <dgm:pt modelId="{35607D9C-C7CF-406B-8532-131602D3B58B}" type="parTrans" cxnId="{2895B137-268E-4EBA-BD01-B0B83F2EB085}">
      <dgm:prSet/>
      <dgm:spPr/>
      <dgm:t>
        <a:bodyPr/>
        <a:lstStyle/>
        <a:p>
          <a:endParaRPr lang="en-US"/>
        </a:p>
      </dgm:t>
    </dgm:pt>
    <dgm:pt modelId="{5FE62E15-804F-4572-A060-B59A0D74CB96}" type="sibTrans" cxnId="{2895B137-268E-4EBA-BD01-B0B83F2EB085}">
      <dgm:prSet/>
      <dgm:spPr/>
      <dgm:t>
        <a:bodyPr/>
        <a:lstStyle/>
        <a:p>
          <a:endParaRPr lang="en-US"/>
        </a:p>
      </dgm:t>
    </dgm:pt>
    <dgm:pt modelId="{36CE1C40-63A5-4FD5-B131-734194CACF9C}">
      <dgm:prSet custT="1"/>
      <dgm:spPr/>
      <dgm:t>
        <a:bodyPr/>
        <a:lstStyle/>
        <a:p>
          <a:r>
            <a:rPr lang="en-GB" sz="900" b="0" baseline="0" dirty="0"/>
            <a:t>One member of staff has level 2 British Sign Language and training in the use of cochlear implants. Another one completed the ‘</a:t>
          </a:r>
          <a:r>
            <a:rPr lang="en-GB" sz="900" b="0" baseline="0" dirty="0" err="1"/>
            <a:t>Signalong</a:t>
          </a:r>
          <a:r>
            <a:rPr lang="en-GB" sz="900" b="0" baseline="0" dirty="0"/>
            <a:t>’ training run by NNC in Spring 2024.</a:t>
          </a:r>
          <a:endParaRPr lang="en-US" sz="900" dirty="0"/>
        </a:p>
      </dgm:t>
    </dgm:pt>
    <dgm:pt modelId="{D1218D99-43F6-4BDA-9E77-7646566EF212}" type="parTrans" cxnId="{7441D8CF-4CBC-43ED-B539-097E71EEBB65}">
      <dgm:prSet/>
      <dgm:spPr/>
      <dgm:t>
        <a:bodyPr/>
        <a:lstStyle/>
        <a:p>
          <a:endParaRPr lang="en-US"/>
        </a:p>
      </dgm:t>
    </dgm:pt>
    <dgm:pt modelId="{98127709-C94C-45B2-B967-A55C7CCD15C7}" type="sibTrans" cxnId="{7441D8CF-4CBC-43ED-B539-097E71EEBB65}">
      <dgm:prSet/>
      <dgm:spPr/>
      <dgm:t>
        <a:bodyPr/>
        <a:lstStyle/>
        <a:p>
          <a:endParaRPr lang="en-US"/>
        </a:p>
      </dgm:t>
    </dgm:pt>
    <dgm:pt modelId="{F8FC2930-E7B0-4AD0-B352-1FF542E85788}" type="pres">
      <dgm:prSet presAssocID="{50C663BA-55DC-4065-9F9A-4D1EDA088C2E}" presName="diagram" presStyleCnt="0">
        <dgm:presLayoutVars>
          <dgm:dir/>
          <dgm:resizeHandles val="exact"/>
        </dgm:presLayoutVars>
      </dgm:prSet>
      <dgm:spPr/>
      <dgm:t>
        <a:bodyPr/>
        <a:lstStyle/>
        <a:p>
          <a:endParaRPr lang="en-GB"/>
        </a:p>
      </dgm:t>
    </dgm:pt>
    <dgm:pt modelId="{CC77E522-A6BC-49A4-8801-5BF3F7F30C1D}" type="pres">
      <dgm:prSet presAssocID="{14F2903D-CB21-452E-A886-B6B0C5A19453}" presName="node" presStyleLbl="node1" presStyleIdx="0" presStyleCnt="5">
        <dgm:presLayoutVars>
          <dgm:bulletEnabled val="1"/>
        </dgm:presLayoutVars>
      </dgm:prSet>
      <dgm:spPr/>
      <dgm:t>
        <a:bodyPr/>
        <a:lstStyle/>
        <a:p>
          <a:endParaRPr lang="en-GB"/>
        </a:p>
      </dgm:t>
    </dgm:pt>
    <dgm:pt modelId="{E4B7C25B-8B2A-4F17-A295-C82AFFD15D3E}" type="pres">
      <dgm:prSet presAssocID="{AF784A3F-458C-4018-805F-E9E3D7FCBFB0}" presName="sibTrans" presStyleCnt="0"/>
      <dgm:spPr/>
    </dgm:pt>
    <dgm:pt modelId="{A5549FCF-C1B6-4766-AAD7-52A34176E559}" type="pres">
      <dgm:prSet presAssocID="{71F8F162-1D7F-48C8-8FE1-E665165328A8}" presName="node" presStyleLbl="node1" presStyleIdx="1" presStyleCnt="5">
        <dgm:presLayoutVars>
          <dgm:bulletEnabled val="1"/>
        </dgm:presLayoutVars>
      </dgm:prSet>
      <dgm:spPr/>
      <dgm:t>
        <a:bodyPr/>
        <a:lstStyle/>
        <a:p>
          <a:endParaRPr lang="en-GB"/>
        </a:p>
      </dgm:t>
    </dgm:pt>
    <dgm:pt modelId="{18836579-B68D-484A-BB8C-123CFF59231B}" type="pres">
      <dgm:prSet presAssocID="{C61DE6D2-4CFB-45AD-BBE8-E6969E7F8FC3}" presName="sibTrans" presStyleCnt="0"/>
      <dgm:spPr/>
    </dgm:pt>
    <dgm:pt modelId="{3B1177C8-0B39-478E-9E6D-1EE499F44538}" type="pres">
      <dgm:prSet presAssocID="{F0990D28-15CA-47C3-90B1-970A16049ACF}" presName="node" presStyleLbl="node1" presStyleIdx="2" presStyleCnt="5">
        <dgm:presLayoutVars>
          <dgm:bulletEnabled val="1"/>
        </dgm:presLayoutVars>
      </dgm:prSet>
      <dgm:spPr/>
      <dgm:t>
        <a:bodyPr/>
        <a:lstStyle/>
        <a:p>
          <a:endParaRPr lang="en-GB"/>
        </a:p>
      </dgm:t>
    </dgm:pt>
    <dgm:pt modelId="{A955F8F6-7307-4BD0-B76D-E7167F1BC83E}" type="pres">
      <dgm:prSet presAssocID="{7A3A017A-9B67-4216-9233-B5E5D692B058}" presName="sibTrans" presStyleCnt="0"/>
      <dgm:spPr/>
    </dgm:pt>
    <dgm:pt modelId="{5B218587-373D-463A-B66F-CCD39B05AA38}" type="pres">
      <dgm:prSet presAssocID="{E06232DC-FD88-41E1-99DA-94E8E8556552}" presName="node" presStyleLbl="node1" presStyleIdx="3" presStyleCnt="5">
        <dgm:presLayoutVars>
          <dgm:bulletEnabled val="1"/>
        </dgm:presLayoutVars>
      </dgm:prSet>
      <dgm:spPr/>
      <dgm:t>
        <a:bodyPr/>
        <a:lstStyle/>
        <a:p>
          <a:endParaRPr lang="en-GB"/>
        </a:p>
      </dgm:t>
    </dgm:pt>
    <dgm:pt modelId="{E688D7B6-8F69-4AF7-92A3-786D94AD62E0}" type="pres">
      <dgm:prSet presAssocID="{5FE62E15-804F-4572-A060-B59A0D74CB96}" presName="sibTrans" presStyleCnt="0"/>
      <dgm:spPr/>
    </dgm:pt>
    <dgm:pt modelId="{F8C79D7C-1EF8-4B2B-8576-15CEB4816F26}" type="pres">
      <dgm:prSet presAssocID="{36CE1C40-63A5-4FD5-B131-734194CACF9C}" presName="node" presStyleLbl="node1" presStyleIdx="4" presStyleCnt="5">
        <dgm:presLayoutVars>
          <dgm:bulletEnabled val="1"/>
        </dgm:presLayoutVars>
      </dgm:prSet>
      <dgm:spPr/>
      <dgm:t>
        <a:bodyPr/>
        <a:lstStyle/>
        <a:p>
          <a:endParaRPr lang="en-GB"/>
        </a:p>
      </dgm:t>
    </dgm:pt>
  </dgm:ptLst>
  <dgm:cxnLst>
    <dgm:cxn modelId="{49738E00-D7CB-457C-8AF7-3C7589032389}" type="presOf" srcId="{36CE1C40-63A5-4FD5-B131-734194CACF9C}" destId="{F8C79D7C-1EF8-4B2B-8576-15CEB4816F26}" srcOrd="0" destOrd="0" presId="urn:microsoft.com/office/officeart/2005/8/layout/default"/>
    <dgm:cxn modelId="{F98A5FC3-93B4-4C7A-B5DA-1C4731F627EB}" type="presOf" srcId="{50C663BA-55DC-4065-9F9A-4D1EDA088C2E}" destId="{F8FC2930-E7B0-4AD0-B352-1FF542E85788}" srcOrd="0" destOrd="0" presId="urn:microsoft.com/office/officeart/2005/8/layout/default"/>
    <dgm:cxn modelId="{EEB11F6F-BE8C-454E-AA7A-9F14927FD092}" srcId="{50C663BA-55DC-4065-9F9A-4D1EDA088C2E}" destId="{71F8F162-1D7F-48C8-8FE1-E665165328A8}" srcOrd="1" destOrd="0" parTransId="{CB20BAEB-59AF-4608-82C2-999344511EF9}" sibTransId="{C61DE6D2-4CFB-45AD-BBE8-E6969E7F8FC3}"/>
    <dgm:cxn modelId="{E1ED99B1-54EB-4840-BAEB-FD7D7FD91AAA}" srcId="{50C663BA-55DC-4065-9F9A-4D1EDA088C2E}" destId="{F0990D28-15CA-47C3-90B1-970A16049ACF}" srcOrd="2" destOrd="0" parTransId="{6F7BE321-EB63-4AD6-85AC-AAFB2DE74A5D}" sibTransId="{7A3A017A-9B67-4216-9233-B5E5D692B058}"/>
    <dgm:cxn modelId="{2895B137-268E-4EBA-BD01-B0B83F2EB085}" srcId="{50C663BA-55DC-4065-9F9A-4D1EDA088C2E}" destId="{E06232DC-FD88-41E1-99DA-94E8E8556552}" srcOrd="3" destOrd="0" parTransId="{35607D9C-C7CF-406B-8532-131602D3B58B}" sibTransId="{5FE62E15-804F-4572-A060-B59A0D74CB96}"/>
    <dgm:cxn modelId="{C519FCA0-46F8-4A7D-9BFF-DA59CAE2E08C}" type="presOf" srcId="{71F8F162-1D7F-48C8-8FE1-E665165328A8}" destId="{A5549FCF-C1B6-4766-AAD7-52A34176E559}" srcOrd="0" destOrd="0" presId="urn:microsoft.com/office/officeart/2005/8/layout/default"/>
    <dgm:cxn modelId="{A5A8A6BE-7E81-4540-905C-9FBB76E1D47A}" type="presOf" srcId="{E06232DC-FD88-41E1-99DA-94E8E8556552}" destId="{5B218587-373D-463A-B66F-CCD39B05AA38}" srcOrd="0" destOrd="0" presId="urn:microsoft.com/office/officeart/2005/8/layout/default"/>
    <dgm:cxn modelId="{469B4793-4FFF-4E37-A818-1B300FD5D0A8}" srcId="{50C663BA-55DC-4065-9F9A-4D1EDA088C2E}" destId="{14F2903D-CB21-452E-A886-B6B0C5A19453}" srcOrd="0" destOrd="0" parTransId="{ACC474BC-19E7-42E7-9922-1EAF2B6B51D9}" sibTransId="{AF784A3F-458C-4018-805F-E9E3D7FCBFB0}"/>
    <dgm:cxn modelId="{40A919B5-CA71-4D3E-B7EB-0076458A937A}" type="presOf" srcId="{14F2903D-CB21-452E-A886-B6B0C5A19453}" destId="{CC77E522-A6BC-49A4-8801-5BF3F7F30C1D}" srcOrd="0" destOrd="0" presId="urn:microsoft.com/office/officeart/2005/8/layout/default"/>
    <dgm:cxn modelId="{8EEEC899-6644-4B9D-B134-334FA2753565}" type="presOf" srcId="{F0990D28-15CA-47C3-90B1-970A16049ACF}" destId="{3B1177C8-0B39-478E-9E6D-1EE499F44538}" srcOrd="0" destOrd="0" presId="urn:microsoft.com/office/officeart/2005/8/layout/default"/>
    <dgm:cxn modelId="{7441D8CF-4CBC-43ED-B539-097E71EEBB65}" srcId="{50C663BA-55DC-4065-9F9A-4D1EDA088C2E}" destId="{36CE1C40-63A5-4FD5-B131-734194CACF9C}" srcOrd="4" destOrd="0" parTransId="{D1218D99-43F6-4BDA-9E77-7646566EF212}" sibTransId="{98127709-C94C-45B2-B967-A55C7CCD15C7}"/>
    <dgm:cxn modelId="{1E08C7D7-91E6-4084-BE0B-B0ACC4B224D2}" type="presParOf" srcId="{F8FC2930-E7B0-4AD0-B352-1FF542E85788}" destId="{CC77E522-A6BC-49A4-8801-5BF3F7F30C1D}" srcOrd="0" destOrd="0" presId="urn:microsoft.com/office/officeart/2005/8/layout/default"/>
    <dgm:cxn modelId="{BD95C82D-CAB1-4048-AA32-69584819B37E}" type="presParOf" srcId="{F8FC2930-E7B0-4AD0-B352-1FF542E85788}" destId="{E4B7C25B-8B2A-4F17-A295-C82AFFD15D3E}" srcOrd="1" destOrd="0" presId="urn:microsoft.com/office/officeart/2005/8/layout/default"/>
    <dgm:cxn modelId="{B445C1C4-BE0F-4780-B189-B7BA8A452A85}" type="presParOf" srcId="{F8FC2930-E7B0-4AD0-B352-1FF542E85788}" destId="{A5549FCF-C1B6-4766-AAD7-52A34176E559}" srcOrd="2" destOrd="0" presId="urn:microsoft.com/office/officeart/2005/8/layout/default"/>
    <dgm:cxn modelId="{309CD6F9-9973-4969-9C2F-27DFCB4B88E6}" type="presParOf" srcId="{F8FC2930-E7B0-4AD0-B352-1FF542E85788}" destId="{18836579-B68D-484A-BB8C-123CFF59231B}" srcOrd="3" destOrd="0" presId="urn:microsoft.com/office/officeart/2005/8/layout/default"/>
    <dgm:cxn modelId="{CCF40829-7C36-421C-9EF9-C77342D3FD4B}" type="presParOf" srcId="{F8FC2930-E7B0-4AD0-B352-1FF542E85788}" destId="{3B1177C8-0B39-478E-9E6D-1EE499F44538}" srcOrd="4" destOrd="0" presId="urn:microsoft.com/office/officeart/2005/8/layout/default"/>
    <dgm:cxn modelId="{E785CE6C-58F0-4781-995E-1F05612AFE45}" type="presParOf" srcId="{F8FC2930-E7B0-4AD0-B352-1FF542E85788}" destId="{A955F8F6-7307-4BD0-B76D-E7167F1BC83E}" srcOrd="5" destOrd="0" presId="urn:microsoft.com/office/officeart/2005/8/layout/default"/>
    <dgm:cxn modelId="{9A2580E1-0CD2-4183-85DF-D8184AC1CE51}" type="presParOf" srcId="{F8FC2930-E7B0-4AD0-B352-1FF542E85788}" destId="{5B218587-373D-463A-B66F-CCD39B05AA38}" srcOrd="6" destOrd="0" presId="urn:microsoft.com/office/officeart/2005/8/layout/default"/>
    <dgm:cxn modelId="{791C5E3B-A2DA-429E-9125-CCDC9BA56C78}" type="presParOf" srcId="{F8FC2930-E7B0-4AD0-B352-1FF542E85788}" destId="{E688D7B6-8F69-4AF7-92A3-786D94AD62E0}" srcOrd="7" destOrd="0" presId="urn:microsoft.com/office/officeart/2005/8/layout/default"/>
    <dgm:cxn modelId="{8AF9F57C-5A00-40F7-9C33-99CD0C2E9294}" type="presParOf" srcId="{F8FC2930-E7B0-4AD0-B352-1FF542E85788}" destId="{F8C79D7C-1EF8-4B2B-8576-15CEB4816F2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ACBC84-3DD4-4215-869B-F574729E5380}" type="doc">
      <dgm:prSet loTypeId="urn:microsoft.com/office/officeart/2005/8/layout/cycle8" loCatId="cycle" qsTypeId="urn:microsoft.com/office/officeart/2005/8/quickstyle/simple1#2" qsCatId="simple" csTypeId="urn:microsoft.com/office/officeart/2005/8/colors/colorful1#2" csCatId="colorful"/>
      <dgm:spPr/>
      <dgm:t>
        <a:bodyPr/>
        <a:lstStyle/>
        <a:p>
          <a:endParaRPr lang="en-US"/>
        </a:p>
      </dgm:t>
    </dgm:pt>
    <dgm:pt modelId="{ADE8BF56-6DE3-4907-BFBD-D1A0F9DE2D73}">
      <dgm:prSet/>
      <dgm:spPr/>
      <dgm:t>
        <a:bodyPr/>
        <a:lstStyle/>
        <a:p>
          <a:r>
            <a:rPr lang="en-GB"/>
            <a:t>SEND Early Years Team (often known as Portage)</a:t>
          </a:r>
          <a:endParaRPr lang="en-US"/>
        </a:p>
      </dgm:t>
    </dgm:pt>
    <dgm:pt modelId="{614F51BD-DCD7-4835-9293-7B1B26AB03DA}" type="parTrans" cxnId="{E5608EE9-60BC-46C5-92EA-17B1C751C829}">
      <dgm:prSet/>
      <dgm:spPr/>
      <dgm:t>
        <a:bodyPr/>
        <a:lstStyle/>
        <a:p>
          <a:endParaRPr lang="en-US"/>
        </a:p>
      </dgm:t>
    </dgm:pt>
    <dgm:pt modelId="{D73CCD7C-AD2C-4B3B-BF4C-648CC7A9F15C}" type="sibTrans" cxnId="{E5608EE9-60BC-46C5-92EA-17B1C751C829}">
      <dgm:prSet/>
      <dgm:spPr/>
      <dgm:t>
        <a:bodyPr/>
        <a:lstStyle/>
        <a:p>
          <a:endParaRPr lang="en-US"/>
        </a:p>
      </dgm:t>
    </dgm:pt>
    <dgm:pt modelId="{AB211371-0CF4-4235-83ED-33ABCA387421}">
      <dgm:prSet/>
      <dgm:spPr/>
      <dgm:t>
        <a:bodyPr/>
        <a:lstStyle/>
        <a:p>
          <a:r>
            <a:rPr lang="en-GB"/>
            <a:t>Speech and Language Team</a:t>
          </a:r>
          <a:endParaRPr lang="en-US"/>
        </a:p>
      </dgm:t>
    </dgm:pt>
    <dgm:pt modelId="{5DC48EC0-5E28-4DF2-935C-476F79A9D535}" type="parTrans" cxnId="{B4DD734B-259C-4665-AC95-DB31158527B2}">
      <dgm:prSet/>
      <dgm:spPr/>
      <dgm:t>
        <a:bodyPr/>
        <a:lstStyle/>
        <a:p>
          <a:endParaRPr lang="en-US"/>
        </a:p>
      </dgm:t>
    </dgm:pt>
    <dgm:pt modelId="{9D457966-6559-4ED6-9090-F87D659991BE}" type="sibTrans" cxnId="{B4DD734B-259C-4665-AC95-DB31158527B2}">
      <dgm:prSet/>
      <dgm:spPr/>
      <dgm:t>
        <a:bodyPr/>
        <a:lstStyle/>
        <a:p>
          <a:endParaRPr lang="en-US"/>
        </a:p>
      </dgm:t>
    </dgm:pt>
    <dgm:pt modelId="{75FC7516-F791-481C-87D5-CF5E751462DE}">
      <dgm:prSet/>
      <dgm:spPr/>
      <dgm:t>
        <a:bodyPr/>
        <a:lstStyle/>
        <a:p>
          <a:r>
            <a:rPr lang="en-GB"/>
            <a:t>Educational Psychologists</a:t>
          </a:r>
          <a:endParaRPr lang="en-US"/>
        </a:p>
      </dgm:t>
    </dgm:pt>
    <dgm:pt modelId="{02A83C32-16A7-474A-8E82-F9BC70B47775}" type="parTrans" cxnId="{5B7BA0FC-A292-47E7-879D-2951571B02B7}">
      <dgm:prSet/>
      <dgm:spPr/>
      <dgm:t>
        <a:bodyPr/>
        <a:lstStyle/>
        <a:p>
          <a:endParaRPr lang="en-US"/>
        </a:p>
      </dgm:t>
    </dgm:pt>
    <dgm:pt modelId="{33C3DD78-A944-4234-BB40-7E4EB90D2216}" type="sibTrans" cxnId="{5B7BA0FC-A292-47E7-879D-2951571B02B7}">
      <dgm:prSet/>
      <dgm:spPr/>
      <dgm:t>
        <a:bodyPr/>
        <a:lstStyle/>
        <a:p>
          <a:endParaRPr lang="en-US"/>
        </a:p>
      </dgm:t>
    </dgm:pt>
    <dgm:pt modelId="{D69CEB7A-D517-4899-BFC9-5CE68DC1E20E}">
      <dgm:prSet/>
      <dgm:spPr/>
      <dgm:t>
        <a:bodyPr/>
        <a:lstStyle/>
        <a:p>
          <a:r>
            <a:rPr lang="en-GB"/>
            <a:t>Health Visitors</a:t>
          </a:r>
          <a:endParaRPr lang="en-US"/>
        </a:p>
      </dgm:t>
    </dgm:pt>
    <dgm:pt modelId="{E08FE426-3619-487D-BF6E-5CF543F2BB2B}" type="parTrans" cxnId="{142A05D9-05A6-436F-941D-2D924A6FF0EB}">
      <dgm:prSet/>
      <dgm:spPr/>
      <dgm:t>
        <a:bodyPr/>
        <a:lstStyle/>
        <a:p>
          <a:endParaRPr lang="en-US"/>
        </a:p>
      </dgm:t>
    </dgm:pt>
    <dgm:pt modelId="{D725472F-A1C3-454E-9A8F-3E867CF559B1}" type="sibTrans" cxnId="{142A05D9-05A6-436F-941D-2D924A6FF0EB}">
      <dgm:prSet/>
      <dgm:spPr/>
      <dgm:t>
        <a:bodyPr/>
        <a:lstStyle/>
        <a:p>
          <a:endParaRPr lang="en-US"/>
        </a:p>
      </dgm:t>
    </dgm:pt>
    <dgm:pt modelId="{58D8A202-01D4-4067-9227-2D56CDC15D6F}">
      <dgm:prSet/>
      <dgm:spPr/>
      <dgm:t>
        <a:bodyPr/>
        <a:lstStyle/>
        <a:p>
          <a:r>
            <a:rPr lang="en-GB"/>
            <a:t>Community Pediatrician</a:t>
          </a:r>
          <a:endParaRPr lang="en-US"/>
        </a:p>
      </dgm:t>
    </dgm:pt>
    <dgm:pt modelId="{5D3B0804-D612-44D9-A39E-DB8702C82D9E}" type="parTrans" cxnId="{9D95D7E9-1533-470C-8915-89EE4661562B}">
      <dgm:prSet/>
      <dgm:spPr/>
      <dgm:t>
        <a:bodyPr/>
        <a:lstStyle/>
        <a:p>
          <a:endParaRPr lang="en-US"/>
        </a:p>
      </dgm:t>
    </dgm:pt>
    <dgm:pt modelId="{6B4F586A-C940-4156-820E-9C6B8317069E}" type="sibTrans" cxnId="{9D95D7E9-1533-470C-8915-89EE4661562B}">
      <dgm:prSet/>
      <dgm:spPr/>
      <dgm:t>
        <a:bodyPr/>
        <a:lstStyle/>
        <a:p>
          <a:endParaRPr lang="en-US"/>
        </a:p>
      </dgm:t>
    </dgm:pt>
    <dgm:pt modelId="{1761C8BD-D8B4-4555-8594-BF0E32DF8F19}">
      <dgm:prSet/>
      <dgm:spPr/>
      <dgm:t>
        <a:bodyPr/>
        <a:lstStyle/>
        <a:p>
          <a:r>
            <a:rPr lang="en-GB"/>
            <a:t>Social Workers</a:t>
          </a:r>
          <a:endParaRPr lang="en-US"/>
        </a:p>
      </dgm:t>
    </dgm:pt>
    <dgm:pt modelId="{71C9327D-7680-40B4-B6DE-A31242973908}" type="parTrans" cxnId="{4038339D-8577-4705-9212-3D328D393082}">
      <dgm:prSet/>
      <dgm:spPr/>
      <dgm:t>
        <a:bodyPr/>
        <a:lstStyle/>
        <a:p>
          <a:endParaRPr lang="en-US"/>
        </a:p>
      </dgm:t>
    </dgm:pt>
    <dgm:pt modelId="{339F68F4-F519-418D-A53B-84BF8D3E0FAC}" type="sibTrans" cxnId="{4038339D-8577-4705-9212-3D328D393082}">
      <dgm:prSet/>
      <dgm:spPr/>
      <dgm:t>
        <a:bodyPr/>
        <a:lstStyle/>
        <a:p>
          <a:endParaRPr lang="en-US"/>
        </a:p>
      </dgm:t>
    </dgm:pt>
    <dgm:pt modelId="{B66EAB10-66B8-4919-BC75-7D3C2BE6C029}" type="pres">
      <dgm:prSet presAssocID="{41ACBC84-3DD4-4215-869B-F574729E5380}" presName="compositeShape" presStyleCnt="0">
        <dgm:presLayoutVars>
          <dgm:chMax val="7"/>
          <dgm:dir/>
          <dgm:resizeHandles val="exact"/>
        </dgm:presLayoutVars>
      </dgm:prSet>
      <dgm:spPr/>
      <dgm:t>
        <a:bodyPr/>
        <a:lstStyle/>
        <a:p>
          <a:endParaRPr lang="en-GB"/>
        </a:p>
      </dgm:t>
    </dgm:pt>
    <dgm:pt modelId="{CD8D8571-E2AC-4E1F-B7FC-37003467DD07}" type="pres">
      <dgm:prSet presAssocID="{41ACBC84-3DD4-4215-869B-F574729E5380}" presName="wedge1" presStyleLbl="node1" presStyleIdx="0" presStyleCnt="6" custLinFactNeighborX="-1292" custLinFactNeighborY="-1740"/>
      <dgm:spPr/>
      <dgm:t>
        <a:bodyPr/>
        <a:lstStyle/>
        <a:p>
          <a:endParaRPr lang="en-GB"/>
        </a:p>
      </dgm:t>
    </dgm:pt>
    <dgm:pt modelId="{89253160-6D59-4C2E-901E-27276AC8C4E7}" type="pres">
      <dgm:prSet presAssocID="{41ACBC84-3DD4-4215-869B-F574729E5380}" presName="dummy1a" presStyleCnt="0"/>
      <dgm:spPr/>
    </dgm:pt>
    <dgm:pt modelId="{7E800D18-1F85-44A5-BAB2-3ABF4B249141}" type="pres">
      <dgm:prSet presAssocID="{41ACBC84-3DD4-4215-869B-F574729E5380}" presName="dummy1b" presStyleCnt="0"/>
      <dgm:spPr/>
    </dgm:pt>
    <dgm:pt modelId="{1781D8B8-4723-41E7-B6BD-C7802C79DB90}" type="pres">
      <dgm:prSet presAssocID="{41ACBC84-3DD4-4215-869B-F574729E5380}" presName="wedge1Tx" presStyleLbl="node1" presStyleIdx="0" presStyleCnt="6">
        <dgm:presLayoutVars>
          <dgm:chMax val="0"/>
          <dgm:chPref val="0"/>
          <dgm:bulletEnabled val="1"/>
        </dgm:presLayoutVars>
      </dgm:prSet>
      <dgm:spPr/>
      <dgm:t>
        <a:bodyPr/>
        <a:lstStyle/>
        <a:p>
          <a:endParaRPr lang="en-GB"/>
        </a:p>
      </dgm:t>
    </dgm:pt>
    <dgm:pt modelId="{2F0BF422-806E-4367-AAFF-ADD4AD627D94}" type="pres">
      <dgm:prSet presAssocID="{41ACBC84-3DD4-4215-869B-F574729E5380}" presName="wedge2" presStyleLbl="node1" presStyleIdx="1" presStyleCnt="6"/>
      <dgm:spPr/>
      <dgm:t>
        <a:bodyPr/>
        <a:lstStyle/>
        <a:p>
          <a:endParaRPr lang="en-GB"/>
        </a:p>
      </dgm:t>
    </dgm:pt>
    <dgm:pt modelId="{12C37099-4615-4D72-B6A1-049B7073AF43}" type="pres">
      <dgm:prSet presAssocID="{41ACBC84-3DD4-4215-869B-F574729E5380}" presName="dummy2a" presStyleCnt="0"/>
      <dgm:spPr/>
    </dgm:pt>
    <dgm:pt modelId="{C0115BE3-31DB-4036-A019-C51BC5B4E26F}" type="pres">
      <dgm:prSet presAssocID="{41ACBC84-3DD4-4215-869B-F574729E5380}" presName="dummy2b" presStyleCnt="0"/>
      <dgm:spPr/>
    </dgm:pt>
    <dgm:pt modelId="{B3493394-AC7A-4A49-9889-42AC6B9FA589}" type="pres">
      <dgm:prSet presAssocID="{41ACBC84-3DD4-4215-869B-F574729E5380}" presName="wedge2Tx" presStyleLbl="node1" presStyleIdx="1" presStyleCnt="6">
        <dgm:presLayoutVars>
          <dgm:chMax val="0"/>
          <dgm:chPref val="0"/>
          <dgm:bulletEnabled val="1"/>
        </dgm:presLayoutVars>
      </dgm:prSet>
      <dgm:spPr/>
      <dgm:t>
        <a:bodyPr/>
        <a:lstStyle/>
        <a:p>
          <a:endParaRPr lang="en-GB"/>
        </a:p>
      </dgm:t>
    </dgm:pt>
    <dgm:pt modelId="{14449B35-F892-46BF-8F1B-DD33F3A43BDC}" type="pres">
      <dgm:prSet presAssocID="{41ACBC84-3DD4-4215-869B-F574729E5380}" presName="wedge3" presStyleLbl="node1" presStyleIdx="2" presStyleCnt="6"/>
      <dgm:spPr/>
      <dgm:t>
        <a:bodyPr/>
        <a:lstStyle/>
        <a:p>
          <a:endParaRPr lang="en-GB"/>
        </a:p>
      </dgm:t>
    </dgm:pt>
    <dgm:pt modelId="{CABF7E59-6933-4D30-BA7A-4ED1AF13DA05}" type="pres">
      <dgm:prSet presAssocID="{41ACBC84-3DD4-4215-869B-F574729E5380}" presName="dummy3a" presStyleCnt="0"/>
      <dgm:spPr/>
    </dgm:pt>
    <dgm:pt modelId="{E231A4FF-4AC2-4F41-A461-CD067334C639}" type="pres">
      <dgm:prSet presAssocID="{41ACBC84-3DD4-4215-869B-F574729E5380}" presName="dummy3b" presStyleCnt="0"/>
      <dgm:spPr/>
    </dgm:pt>
    <dgm:pt modelId="{BF7CCAF8-7A88-4793-8CF0-A004D0E734E4}" type="pres">
      <dgm:prSet presAssocID="{41ACBC84-3DD4-4215-869B-F574729E5380}" presName="wedge3Tx" presStyleLbl="node1" presStyleIdx="2" presStyleCnt="6">
        <dgm:presLayoutVars>
          <dgm:chMax val="0"/>
          <dgm:chPref val="0"/>
          <dgm:bulletEnabled val="1"/>
        </dgm:presLayoutVars>
      </dgm:prSet>
      <dgm:spPr/>
      <dgm:t>
        <a:bodyPr/>
        <a:lstStyle/>
        <a:p>
          <a:endParaRPr lang="en-GB"/>
        </a:p>
      </dgm:t>
    </dgm:pt>
    <dgm:pt modelId="{7FBBD6D5-5943-4722-BAA7-01F26266B8AD}" type="pres">
      <dgm:prSet presAssocID="{41ACBC84-3DD4-4215-869B-F574729E5380}" presName="wedge4" presStyleLbl="node1" presStyleIdx="3" presStyleCnt="6"/>
      <dgm:spPr/>
      <dgm:t>
        <a:bodyPr/>
        <a:lstStyle/>
        <a:p>
          <a:endParaRPr lang="en-GB"/>
        </a:p>
      </dgm:t>
    </dgm:pt>
    <dgm:pt modelId="{1909F7F5-11FE-4ABD-A11F-62FD79061DE6}" type="pres">
      <dgm:prSet presAssocID="{41ACBC84-3DD4-4215-869B-F574729E5380}" presName="dummy4a" presStyleCnt="0"/>
      <dgm:spPr/>
    </dgm:pt>
    <dgm:pt modelId="{49FA3381-0763-42EC-877A-1B02C8971BFF}" type="pres">
      <dgm:prSet presAssocID="{41ACBC84-3DD4-4215-869B-F574729E5380}" presName="dummy4b" presStyleCnt="0"/>
      <dgm:spPr/>
    </dgm:pt>
    <dgm:pt modelId="{042866B8-875D-4D13-96C2-A126140D9E57}" type="pres">
      <dgm:prSet presAssocID="{41ACBC84-3DD4-4215-869B-F574729E5380}" presName="wedge4Tx" presStyleLbl="node1" presStyleIdx="3" presStyleCnt="6">
        <dgm:presLayoutVars>
          <dgm:chMax val="0"/>
          <dgm:chPref val="0"/>
          <dgm:bulletEnabled val="1"/>
        </dgm:presLayoutVars>
      </dgm:prSet>
      <dgm:spPr/>
      <dgm:t>
        <a:bodyPr/>
        <a:lstStyle/>
        <a:p>
          <a:endParaRPr lang="en-GB"/>
        </a:p>
      </dgm:t>
    </dgm:pt>
    <dgm:pt modelId="{C80CAC31-084A-4267-A1D8-ED5C8C7AC077}" type="pres">
      <dgm:prSet presAssocID="{41ACBC84-3DD4-4215-869B-F574729E5380}" presName="wedge5" presStyleLbl="node1" presStyleIdx="4" presStyleCnt="6"/>
      <dgm:spPr/>
      <dgm:t>
        <a:bodyPr/>
        <a:lstStyle/>
        <a:p>
          <a:endParaRPr lang="en-GB"/>
        </a:p>
      </dgm:t>
    </dgm:pt>
    <dgm:pt modelId="{692266DC-DF2C-4177-8024-410BF1D7D1FD}" type="pres">
      <dgm:prSet presAssocID="{41ACBC84-3DD4-4215-869B-F574729E5380}" presName="dummy5a" presStyleCnt="0"/>
      <dgm:spPr/>
    </dgm:pt>
    <dgm:pt modelId="{D4BF81F7-B7D7-43D2-B233-527A1E192F03}" type="pres">
      <dgm:prSet presAssocID="{41ACBC84-3DD4-4215-869B-F574729E5380}" presName="dummy5b" presStyleCnt="0"/>
      <dgm:spPr/>
    </dgm:pt>
    <dgm:pt modelId="{3E31D357-A229-439F-A232-3D6814CDBBA3}" type="pres">
      <dgm:prSet presAssocID="{41ACBC84-3DD4-4215-869B-F574729E5380}" presName="wedge5Tx" presStyleLbl="node1" presStyleIdx="4" presStyleCnt="6">
        <dgm:presLayoutVars>
          <dgm:chMax val="0"/>
          <dgm:chPref val="0"/>
          <dgm:bulletEnabled val="1"/>
        </dgm:presLayoutVars>
      </dgm:prSet>
      <dgm:spPr/>
      <dgm:t>
        <a:bodyPr/>
        <a:lstStyle/>
        <a:p>
          <a:endParaRPr lang="en-GB"/>
        </a:p>
      </dgm:t>
    </dgm:pt>
    <dgm:pt modelId="{EC6CD3B3-325A-49B2-83E6-125AC553D25F}" type="pres">
      <dgm:prSet presAssocID="{41ACBC84-3DD4-4215-869B-F574729E5380}" presName="wedge6" presStyleLbl="node1" presStyleIdx="5" presStyleCnt="6"/>
      <dgm:spPr/>
      <dgm:t>
        <a:bodyPr/>
        <a:lstStyle/>
        <a:p>
          <a:endParaRPr lang="en-GB"/>
        </a:p>
      </dgm:t>
    </dgm:pt>
    <dgm:pt modelId="{903238F7-1261-4FC1-9E2C-C547298D894B}" type="pres">
      <dgm:prSet presAssocID="{41ACBC84-3DD4-4215-869B-F574729E5380}" presName="dummy6a" presStyleCnt="0"/>
      <dgm:spPr/>
    </dgm:pt>
    <dgm:pt modelId="{EA3D9F4C-753F-4787-AC95-9CF68F87350E}" type="pres">
      <dgm:prSet presAssocID="{41ACBC84-3DD4-4215-869B-F574729E5380}" presName="dummy6b" presStyleCnt="0"/>
      <dgm:spPr/>
    </dgm:pt>
    <dgm:pt modelId="{2A8E2327-44B5-4DDC-BC06-671DC6DA56F7}" type="pres">
      <dgm:prSet presAssocID="{41ACBC84-3DD4-4215-869B-F574729E5380}" presName="wedge6Tx" presStyleLbl="node1" presStyleIdx="5" presStyleCnt="6">
        <dgm:presLayoutVars>
          <dgm:chMax val="0"/>
          <dgm:chPref val="0"/>
          <dgm:bulletEnabled val="1"/>
        </dgm:presLayoutVars>
      </dgm:prSet>
      <dgm:spPr/>
      <dgm:t>
        <a:bodyPr/>
        <a:lstStyle/>
        <a:p>
          <a:endParaRPr lang="en-GB"/>
        </a:p>
      </dgm:t>
    </dgm:pt>
    <dgm:pt modelId="{A5801C24-2E12-4881-AD24-1527EBCC0F68}" type="pres">
      <dgm:prSet presAssocID="{D73CCD7C-AD2C-4B3B-BF4C-648CC7A9F15C}" presName="arrowWedge1" presStyleLbl="fgSibTrans2D1" presStyleIdx="0" presStyleCnt="6"/>
      <dgm:spPr/>
    </dgm:pt>
    <dgm:pt modelId="{83C0F0AD-3E52-4181-B735-30D1ECE31925}" type="pres">
      <dgm:prSet presAssocID="{9D457966-6559-4ED6-9090-F87D659991BE}" presName="arrowWedge2" presStyleLbl="fgSibTrans2D1" presStyleIdx="1" presStyleCnt="6"/>
      <dgm:spPr/>
    </dgm:pt>
    <dgm:pt modelId="{D1686485-4C32-4133-BE05-CEC3D4F5D4E4}" type="pres">
      <dgm:prSet presAssocID="{33C3DD78-A944-4234-BB40-7E4EB90D2216}" presName="arrowWedge3" presStyleLbl="fgSibTrans2D1" presStyleIdx="2" presStyleCnt="6"/>
      <dgm:spPr/>
    </dgm:pt>
    <dgm:pt modelId="{721F6F9E-E383-49E7-A510-8EFF40F1C070}" type="pres">
      <dgm:prSet presAssocID="{D725472F-A1C3-454E-9A8F-3E867CF559B1}" presName="arrowWedge4" presStyleLbl="fgSibTrans2D1" presStyleIdx="3" presStyleCnt="6"/>
      <dgm:spPr/>
    </dgm:pt>
    <dgm:pt modelId="{A4A6B566-447D-4E0F-A173-603774D03B22}" type="pres">
      <dgm:prSet presAssocID="{6B4F586A-C940-4156-820E-9C6B8317069E}" presName="arrowWedge5" presStyleLbl="fgSibTrans2D1" presStyleIdx="4" presStyleCnt="6"/>
      <dgm:spPr/>
    </dgm:pt>
    <dgm:pt modelId="{4CD62107-A2BB-4B54-91CB-81D088C9D378}" type="pres">
      <dgm:prSet presAssocID="{339F68F4-F519-418D-A53B-84BF8D3E0FAC}" presName="arrowWedge6" presStyleLbl="fgSibTrans2D1" presStyleIdx="5" presStyleCnt="6"/>
      <dgm:spPr/>
    </dgm:pt>
  </dgm:ptLst>
  <dgm:cxnLst>
    <dgm:cxn modelId="{9D95D7E9-1533-470C-8915-89EE4661562B}" srcId="{41ACBC84-3DD4-4215-869B-F574729E5380}" destId="{58D8A202-01D4-4067-9227-2D56CDC15D6F}" srcOrd="4" destOrd="0" parTransId="{5D3B0804-D612-44D9-A39E-DB8702C82D9E}" sibTransId="{6B4F586A-C940-4156-820E-9C6B8317069E}"/>
    <dgm:cxn modelId="{B4DD734B-259C-4665-AC95-DB31158527B2}" srcId="{41ACBC84-3DD4-4215-869B-F574729E5380}" destId="{AB211371-0CF4-4235-83ED-33ABCA387421}" srcOrd="1" destOrd="0" parTransId="{5DC48EC0-5E28-4DF2-935C-476F79A9D535}" sibTransId="{9D457966-6559-4ED6-9090-F87D659991BE}"/>
    <dgm:cxn modelId="{E9A7925D-301C-4E45-870D-848851E2D512}" type="presOf" srcId="{75FC7516-F791-481C-87D5-CF5E751462DE}" destId="{BF7CCAF8-7A88-4793-8CF0-A004D0E734E4}" srcOrd="1" destOrd="0" presId="urn:microsoft.com/office/officeart/2005/8/layout/cycle8"/>
    <dgm:cxn modelId="{04850202-3AAA-4056-9035-4D1610102CD6}" type="presOf" srcId="{AB211371-0CF4-4235-83ED-33ABCA387421}" destId="{B3493394-AC7A-4A49-9889-42AC6B9FA589}" srcOrd="1" destOrd="0" presId="urn:microsoft.com/office/officeart/2005/8/layout/cycle8"/>
    <dgm:cxn modelId="{142A05D9-05A6-436F-941D-2D924A6FF0EB}" srcId="{41ACBC84-3DD4-4215-869B-F574729E5380}" destId="{D69CEB7A-D517-4899-BFC9-5CE68DC1E20E}" srcOrd="3" destOrd="0" parTransId="{E08FE426-3619-487D-BF6E-5CF543F2BB2B}" sibTransId="{D725472F-A1C3-454E-9A8F-3E867CF559B1}"/>
    <dgm:cxn modelId="{1DE58DFD-C69C-4F05-83F2-FE97A092B961}" type="presOf" srcId="{ADE8BF56-6DE3-4907-BFBD-D1A0F9DE2D73}" destId="{CD8D8571-E2AC-4E1F-B7FC-37003467DD07}" srcOrd="0" destOrd="0" presId="urn:microsoft.com/office/officeart/2005/8/layout/cycle8"/>
    <dgm:cxn modelId="{BCA32376-A278-462C-9166-C4B3B53E7382}" type="presOf" srcId="{AB211371-0CF4-4235-83ED-33ABCA387421}" destId="{2F0BF422-806E-4367-AAFF-ADD4AD627D94}" srcOrd="0" destOrd="0" presId="urn:microsoft.com/office/officeart/2005/8/layout/cycle8"/>
    <dgm:cxn modelId="{E5608EE9-60BC-46C5-92EA-17B1C751C829}" srcId="{41ACBC84-3DD4-4215-869B-F574729E5380}" destId="{ADE8BF56-6DE3-4907-BFBD-D1A0F9DE2D73}" srcOrd="0" destOrd="0" parTransId="{614F51BD-DCD7-4835-9293-7B1B26AB03DA}" sibTransId="{D73CCD7C-AD2C-4B3B-BF4C-648CC7A9F15C}"/>
    <dgm:cxn modelId="{9F511521-8864-4618-BD8D-3655ED1E9525}" type="presOf" srcId="{1761C8BD-D8B4-4555-8594-BF0E32DF8F19}" destId="{EC6CD3B3-325A-49B2-83E6-125AC553D25F}" srcOrd="0" destOrd="0" presId="urn:microsoft.com/office/officeart/2005/8/layout/cycle8"/>
    <dgm:cxn modelId="{7D100108-A50A-4ED9-9A60-E206B9E3F8C8}" type="presOf" srcId="{1761C8BD-D8B4-4555-8594-BF0E32DF8F19}" destId="{2A8E2327-44B5-4DDC-BC06-671DC6DA56F7}" srcOrd="1" destOrd="0" presId="urn:microsoft.com/office/officeart/2005/8/layout/cycle8"/>
    <dgm:cxn modelId="{BD1E416C-09C4-4BD4-B71A-CB7E7D8DA298}" type="presOf" srcId="{58D8A202-01D4-4067-9227-2D56CDC15D6F}" destId="{C80CAC31-084A-4267-A1D8-ED5C8C7AC077}" srcOrd="0" destOrd="0" presId="urn:microsoft.com/office/officeart/2005/8/layout/cycle8"/>
    <dgm:cxn modelId="{503A4D09-FD8A-4FAA-9F02-0EEF8AAB94E4}" type="presOf" srcId="{D69CEB7A-D517-4899-BFC9-5CE68DC1E20E}" destId="{042866B8-875D-4D13-96C2-A126140D9E57}" srcOrd="1" destOrd="0" presId="urn:microsoft.com/office/officeart/2005/8/layout/cycle8"/>
    <dgm:cxn modelId="{4038339D-8577-4705-9212-3D328D393082}" srcId="{41ACBC84-3DD4-4215-869B-F574729E5380}" destId="{1761C8BD-D8B4-4555-8594-BF0E32DF8F19}" srcOrd="5" destOrd="0" parTransId="{71C9327D-7680-40B4-B6DE-A31242973908}" sibTransId="{339F68F4-F519-418D-A53B-84BF8D3E0FAC}"/>
    <dgm:cxn modelId="{6AF301A9-35E2-4580-AA36-54529DD09BB6}" type="presOf" srcId="{75FC7516-F791-481C-87D5-CF5E751462DE}" destId="{14449B35-F892-46BF-8F1B-DD33F3A43BDC}" srcOrd="0" destOrd="0" presId="urn:microsoft.com/office/officeart/2005/8/layout/cycle8"/>
    <dgm:cxn modelId="{C0441258-3386-46BB-9288-BCC29F5BE4B1}" type="presOf" srcId="{D69CEB7A-D517-4899-BFC9-5CE68DC1E20E}" destId="{7FBBD6D5-5943-4722-BAA7-01F26266B8AD}" srcOrd="0" destOrd="0" presId="urn:microsoft.com/office/officeart/2005/8/layout/cycle8"/>
    <dgm:cxn modelId="{7F9618A2-D133-4ACE-AFE1-B54300081903}" type="presOf" srcId="{58D8A202-01D4-4067-9227-2D56CDC15D6F}" destId="{3E31D357-A229-439F-A232-3D6814CDBBA3}" srcOrd="1" destOrd="0" presId="urn:microsoft.com/office/officeart/2005/8/layout/cycle8"/>
    <dgm:cxn modelId="{B8C2F92B-6638-4EF6-950E-76DC93D8901B}" type="presOf" srcId="{ADE8BF56-6DE3-4907-BFBD-D1A0F9DE2D73}" destId="{1781D8B8-4723-41E7-B6BD-C7802C79DB90}" srcOrd="1" destOrd="0" presId="urn:microsoft.com/office/officeart/2005/8/layout/cycle8"/>
    <dgm:cxn modelId="{AB506B4D-91B3-415C-AC5A-39AA0D9121BE}" type="presOf" srcId="{41ACBC84-3DD4-4215-869B-F574729E5380}" destId="{B66EAB10-66B8-4919-BC75-7D3C2BE6C029}" srcOrd="0" destOrd="0" presId="urn:microsoft.com/office/officeart/2005/8/layout/cycle8"/>
    <dgm:cxn modelId="{5B7BA0FC-A292-47E7-879D-2951571B02B7}" srcId="{41ACBC84-3DD4-4215-869B-F574729E5380}" destId="{75FC7516-F791-481C-87D5-CF5E751462DE}" srcOrd="2" destOrd="0" parTransId="{02A83C32-16A7-474A-8E82-F9BC70B47775}" sibTransId="{33C3DD78-A944-4234-BB40-7E4EB90D2216}"/>
    <dgm:cxn modelId="{4FEAA888-70C8-4234-A95B-5D2C0DAED009}" type="presParOf" srcId="{B66EAB10-66B8-4919-BC75-7D3C2BE6C029}" destId="{CD8D8571-E2AC-4E1F-B7FC-37003467DD07}" srcOrd="0" destOrd="0" presId="urn:microsoft.com/office/officeart/2005/8/layout/cycle8"/>
    <dgm:cxn modelId="{5783B0B7-C729-4D89-8239-799BB74CCDDA}" type="presParOf" srcId="{B66EAB10-66B8-4919-BC75-7D3C2BE6C029}" destId="{89253160-6D59-4C2E-901E-27276AC8C4E7}" srcOrd="1" destOrd="0" presId="urn:microsoft.com/office/officeart/2005/8/layout/cycle8"/>
    <dgm:cxn modelId="{A94EC7D7-6D15-41AB-AC59-9A9F3112D760}" type="presParOf" srcId="{B66EAB10-66B8-4919-BC75-7D3C2BE6C029}" destId="{7E800D18-1F85-44A5-BAB2-3ABF4B249141}" srcOrd="2" destOrd="0" presId="urn:microsoft.com/office/officeart/2005/8/layout/cycle8"/>
    <dgm:cxn modelId="{CBFABA7A-41C2-49B1-AA65-ED2B672C0C5B}" type="presParOf" srcId="{B66EAB10-66B8-4919-BC75-7D3C2BE6C029}" destId="{1781D8B8-4723-41E7-B6BD-C7802C79DB90}" srcOrd="3" destOrd="0" presId="urn:microsoft.com/office/officeart/2005/8/layout/cycle8"/>
    <dgm:cxn modelId="{0D5E3D0E-C3EC-4AF1-A544-185FB9DF16B2}" type="presParOf" srcId="{B66EAB10-66B8-4919-BC75-7D3C2BE6C029}" destId="{2F0BF422-806E-4367-AAFF-ADD4AD627D94}" srcOrd="4" destOrd="0" presId="urn:microsoft.com/office/officeart/2005/8/layout/cycle8"/>
    <dgm:cxn modelId="{539CDAB1-BB80-4760-A475-6A89ED1856C4}" type="presParOf" srcId="{B66EAB10-66B8-4919-BC75-7D3C2BE6C029}" destId="{12C37099-4615-4D72-B6A1-049B7073AF43}" srcOrd="5" destOrd="0" presId="urn:microsoft.com/office/officeart/2005/8/layout/cycle8"/>
    <dgm:cxn modelId="{03C70CB3-0C86-4AD4-91FC-471DDCA9998F}" type="presParOf" srcId="{B66EAB10-66B8-4919-BC75-7D3C2BE6C029}" destId="{C0115BE3-31DB-4036-A019-C51BC5B4E26F}" srcOrd="6" destOrd="0" presId="urn:microsoft.com/office/officeart/2005/8/layout/cycle8"/>
    <dgm:cxn modelId="{949922EB-FE8B-4197-80E4-05D0A57DDD68}" type="presParOf" srcId="{B66EAB10-66B8-4919-BC75-7D3C2BE6C029}" destId="{B3493394-AC7A-4A49-9889-42AC6B9FA589}" srcOrd="7" destOrd="0" presId="urn:microsoft.com/office/officeart/2005/8/layout/cycle8"/>
    <dgm:cxn modelId="{4F6A5842-5BBE-4514-9EE2-9F2F8B58EE7B}" type="presParOf" srcId="{B66EAB10-66B8-4919-BC75-7D3C2BE6C029}" destId="{14449B35-F892-46BF-8F1B-DD33F3A43BDC}" srcOrd="8" destOrd="0" presId="urn:microsoft.com/office/officeart/2005/8/layout/cycle8"/>
    <dgm:cxn modelId="{07DD7345-BC2C-431F-8C92-5E2AEF1F4438}" type="presParOf" srcId="{B66EAB10-66B8-4919-BC75-7D3C2BE6C029}" destId="{CABF7E59-6933-4D30-BA7A-4ED1AF13DA05}" srcOrd="9" destOrd="0" presId="urn:microsoft.com/office/officeart/2005/8/layout/cycle8"/>
    <dgm:cxn modelId="{BEC8FD68-E2EA-41FA-A6F5-C03C3DE7E8E5}" type="presParOf" srcId="{B66EAB10-66B8-4919-BC75-7D3C2BE6C029}" destId="{E231A4FF-4AC2-4F41-A461-CD067334C639}" srcOrd="10" destOrd="0" presId="urn:microsoft.com/office/officeart/2005/8/layout/cycle8"/>
    <dgm:cxn modelId="{D2FD8A9F-A186-4FEB-9F64-CDC85B5F0E72}" type="presParOf" srcId="{B66EAB10-66B8-4919-BC75-7D3C2BE6C029}" destId="{BF7CCAF8-7A88-4793-8CF0-A004D0E734E4}" srcOrd="11" destOrd="0" presId="urn:microsoft.com/office/officeart/2005/8/layout/cycle8"/>
    <dgm:cxn modelId="{3739A085-9858-432D-B504-BB747F76FDBB}" type="presParOf" srcId="{B66EAB10-66B8-4919-BC75-7D3C2BE6C029}" destId="{7FBBD6D5-5943-4722-BAA7-01F26266B8AD}" srcOrd="12" destOrd="0" presId="urn:microsoft.com/office/officeart/2005/8/layout/cycle8"/>
    <dgm:cxn modelId="{6E77B384-A24B-45BB-BEFB-90CFFFEFE3D9}" type="presParOf" srcId="{B66EAB10-66B8-4919-BC75-7D3C2BE6C029}" destId="{1909F7F5-11FE-4ABD-A11F-62FD79061DE6}" srcOrd="13" destOrd="0" presId="urn:microsoft.com/office/officeart/2005/8/layout/cycle8"/>
    <dgm:cxn modelId="{9892D095-A034-4881-B41A-ECCF49CC3D73}" type="presParOf" srcId="{B66EAB10-66B8-4919-BC75-7D3C2BE6C029}" destId="{49FA3381-0763-42EC-877A-1B02C8971BFF}" srcOrd="14" destOrd="0" presId="urn:microsoft.com/office/officeart/2005/8/layout/cycle8"/>
    <dgm:cxn modelId="{4CCE7313-4D72-45BF-92EE-6DD280DCABBC}" type="presParOf" srcId="{B66EAB10-66B8-4919-BC75-7D3C2BE6C029}" destId="{042866B8-875D-4D13-96C2-A126140D9E57}" srcOrd="15" destOrd="0" presId="urn:microsoft.com/office/officeart/2005/8/layout/cycle8"/>
    <dgm:cxn modelId="{41D5746E-A310-4D3C-9684-DE519DF713D5}" type="presParOf" srcId="{B66EAB10-66B8-4919-BC75-7D3C2BE6C029}" destId="{C80CAC31-084A-4267-A1D8-ED5C8C7AC077}" srcOrd="16" destOrd="0" presId="urn:microsoft.com/office/officeart/2005/8/layout/cycle8"/>
    <dgm:cxn modelId="{2081D13A-EAD8-4E3D-9117-36ADD069221D}" type="presParOf" srcId="{B66EAB10-66B8-4919-BC75-7D3C2BE6C029}" destId="{692266DC-DF2C-4177-8024-410BF1D7D1FD}" srcOrd="17" destOrd="0" presId="urn:microsoft.com/office/officeart/2005/8/layout/cycle8"/>
    <dgm:cxn modelId="{F0ABEF0F-CB61-416F-BFC1-BBB635D50866}" type="presParOf" srcId="{B66EAB10-66B8-4919-BC75-7D3C2BE6C029}" destId="{D4BF81F7-B7D7-43D2-B233-527A1E192F03}" srcOrd="18" destOrd="0" presId="urn:microsoft.com/office/officeart/2005/8/layout/cycle8"/>
    <dgm:cxn modelId="{55F2E94D-DC4B-4275-8BBB-CD6A8A893466}" type="presParOf" srcId="{B66EAB10-66B8-4919-BC75-7D3C2BE6C029}" destId="{3E31D357-A229-439F-A232-3D6814CDBBA3}" srcOrd="19" destOrd="0" presId="urn:microsoft.com/office/officeart/2005/8/layout/cycle8"/>
    <dgm:cxn modelId="{4D9AFFD0-18E7-4949-8BEF-068C1983C4DA}" type="presParOf" srcId="{B66EAB10-66B8-4919-BC75-7D3C2BE6C029}" destId="{EC6CD3B3-325A-49B2-83E6-125AC553D25F}" srcOrd="20" destOrd="0" presId="urn:microsoft.com/office/officeart/2005/8/layout/cycle8"/>
    <dgm:cxn modelId="{0E47AC5F-CB63-49DF-B0A6-3BEA690CFCF8}" type="presParOf" srcId="{B66EAB10-66B8-4919-BC75-7D3C2BE6C029}" destId="{903238F7-1261-4FC1-9E2C-C547298D894B}" srcOrd="21" destOrd="0" presId="urn:microsoft.com/office/officeart/2005/8/layout/cycle8"/>
    <dgm:cxn modelId="{B7BAA2C2-F6CC-43C2-AECC-64481BD3BDC9}" type="presParOf" srcId="{B66EAB10-66B8-4919-BC75-7D3C2BE6C029}" destId="{EA3D9F4C-753F-4787-AC95-9CF68F87350E}" srcOrd="22" destOrd="0" presId="urn:microsoft.com/office/officeart/2005/8/layout/cycle8"/>
    <dgm:cxn modelId="{4C090185-C223-4DC6-823C-36739CD0FBDD}" type="presParOf" srcId="{B66EAB10-66B8-4919-BC75-7D3C2BE6C029}" destId="{2A8E2327-44B5-4DDC-BC06-671DC6DA56F7}" srcOrd="23" destOrd="0" presId="urn:microsoft.com/office/officeart/2005/8/layout/cycle8"/>
    <dgm:cxn modelId="{30639D20-9C71-472E-A110-4A5E5513AA11}" type="presParOf" srcId="{B66EAB10-66B8-4919-BC75-7D3C2BE6C029}" destId="{A5801C24-2E12-4881-AD24-1527EBCC0F68}" srcOrd="24" destOrd="0" presId="urn:microsoft.com/office/officeart/2005/8/layout/cycle8"/>
    <dgm:cxn modelId="{FDE55CAE-AD6F-4655-857A-4B7EDD742630}" type="presParOf" srcId="{B66EAB10-66B8-4919-BC75-7D3C2BE6C029}" destId="{83C0F0AD-3E52-4181-B735-30D1ECE31925}" srcOrd="25" destOrd="0" presId="urn:microsoft.com/office/officeart/2005/8/layout/cycle8"/>
    <dgm:cxn modelId="{B2F0B42A-FAA2-4922-91FC-9406F91FA8AD}" type="presParOf" srcId="{B66EAB10-66B8-4919-BC75-7D3C2BE6C029}" destId="{D1686485-4C32-4133-BE05-CEC3D4F5D4E4}" srcOrd="26" destOrd="0" presId="urn:microsoft.com/office/officeart/2005/8/layout/cycle8"/>
    <dgm:cxn modelId="{4492C35B-C95B-4584-B994-E421A2A13C2C}" type="presParOf" srcId="{B66EAB10-66B8-4919-BC75-7D3C2BE6C029}" destId="{721F6F9E-E383-49E7-A510-8EFF40F1C070}" srcOrd="27" destOrd="0" presId="urn:microsoft.com/office/officeart/2005/8/layout/cycle8"/>
    <dgm:cxn modelId="{EDEE48E6-3AD8-4C6E-B968-C199DF257C70}" type="presParOf" srcId="{B66EAB10-66B8-4919-BC75-7D3C2BE6C029}" destId="{A4A6B566-447D-4E0F-A173-603774D03B22}" srcOrd="28" destOrd="0" presId="urn:microsoft.com/office/officeart/2005/8/layout/cycle8"/>
    <dgm:cxn modelId="{0234E657-453E-4C57-9BDC-CBE07C0B8B0D}" type="presParOf" srcId="{B66EAB10-66B8-4919-BC75-7D3C2BE6C029}" destId="{4CD62107-A2BB-4B54-91CB-81D088C9D378}" srcOrd="29"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A8D7E6-1BA1-4830-BE69-8EA837BE2CED}" type="doc">
      <dgm:prSet loTypeId="urn:microsoft.com/office/officeart/2018/2/layout/IconVerticalSolidList" loCatId="icon" qsTypeId="urn:microsoft.com/office/officeart/2005/8/quickstyle/simple1#3" qsCatId="simple" csTypeId="urn:microsoft.com/office/officeart/2018/5/colors/Iconchunking_neutralbg_colorful1" csCatId="colorful" phldr="1"/>
      <dgm:spPr/>
      <dgm:t>
        <a:bodyPr/>
        <a:lstStyle/>
        <a:p>
          <a:endParaRPr lang="en-US"/>
        </a:p>
      </dgm:t>
    </dgm:pt>
    <dgm:pt modelId="{39498361-4BCA-4A8F-B468-71185EAEC30C}">
      <dgm:prSet/>
      <dgm:spPr/>
      <dgm:t>
        <a:bodyPr/>
        <a:lstStyle/>
        <a:p>
          <a:r>
            <a:rPr lang="en-GB"/>
            <a:t>Families should always approach their key worker with any complaint or for more information. </a:t>
          </a:r>
          <a:endParaRPr lang="en-US"/>
        </a:p>
      </dgm:t>
    </dgm:pt>
    <dgm:pt modelId="{7655433E-0200-4FB5-B80E-9A9DDAAD602C}" type="parTrans" cxnId="{86E9C90F-4C69-4332-AE9F-BA5DEBFCFFB2}">
      <dgm:prSet/>
      <dgm:spPr/>
      <dgm:t>
        <a:bodyPr/>
        <a:lstStyle/>
        <a:p>
          <a:endParaRPr lang="en-US"/>
        </a:p>
      </dgm:t>
    </dgm:pt>
    <dgm:pt modelId="{12A5EF6D-7214-4EA1-9408-92C0F2370DB1}" type="sibTrans" cxnId="{86E9C90F-4C69-4332-AE9F-BA5DEBFCFFB2}">
      <dgm:prSet/>
      <dgm:spPr/>
      <dgm:t>
        <a:bodyPr/>
        <a:lstStyle/>
        <a:p>
          <a:endParaRPr lang="en-US"/>
        </a:p>
      </dgm:t>
    </dgm:pt>
    <dgm:pt modelId="{33C993F3-F686-4BDC-BF4A-981D144675AD}">
      <dgm:prSet/>
      <dgm:spPr/>
      <dgm:t>
        <a:bodyPr/>
        <a:lstStyle/>
        <a:p>
          <a:r>
            <a:rPr lang="en-GB" dirty="0"/>
            <a:t>If more help is needed, speak to Deb, the head teacher or contact Mike Leeke– our chair of Governors. </a:t>
          </a:r>
          <a:endParaRPr lang="en-US" dirty="0"/>
        </a:p>
      </dgm:t>
    </dgm:pt>
    <dgm:pt modelId="{6CEC97D9-01BB-436F-9628-C744BCCFCCF4}" type="parTrans" cxnId="{F2305380-8580-40E9-99A0-35481EE7516B}">
      <dgm:prSet/>
      <dgm:spPr/>
      <dgm:t>
        <a:bodyPr/>
        <a:lstStyle/>
        <a:p>
          <a:endParaRPr lang="en-US"/>
        </a:p>
      </dgm:t>
    </dgm:pt>
    <dgm:pt modelId="{68E7A63C-9A4C-4D06-8AF8-9DCF45C45756}" type="sibTrans" cxnId="{F2305380-8580-40E9-99A0-35481EE7516B}">
      <dgm:prSet/>
      <dgm:spPr/>
      <dgm:t>
        <a:bodyPr/>
        <a:lstStyle/>
        <a:p>
          <a:endParaRPr lang="en-US"/>
        </a:p>
      </dgm:t>
    </dgm:pt>
    <dgm:pt modelId="{5AEC6CA7-B21F-4B2E-81DA-1283B837B39D}">
      <dgm:prSet/>
      <dgm:spPr/>
      <dgm:t>
        <a:bodyPr/>
        <a:lstStyle/>
        <a:p>
          <a:r>
            <a:rPr lang="en-GB"/>
            <a:t>A copy of the school Complaints Policy is available on our website or from the school office</a:t>
          </a:r>
          <a:endParaRPr lang="en-US"/>
        </a:p>
      </dgm:t>
    </dgm:pt>
    <dgm:pt modelId="{2B1EB6B9-BE23-4C95-912E-2C50EBCCD931}" type="parTrans" cxnId="{FE3229E3-3FBE-4C2D-BAAF-E06C6C197D44}">
      <dgm:prSet/>
      <dgm:spPr/>
      <dgm:t>
        <a:bodyPr/>
        <a:lstStyle/>
        <a:p>
          <a:endParaRPr lang="en-US"/>
        </a:p>
      </dgm:t>
    </dgm:pt>
    <dgm:pt modelId="{7838951B-B4D3-4E31-B7A3-470CADC0FE8A}" type="sibTrans" cxnId="{FE3229E3-3FBE-4C2D-BAAF-E06C6C197D44}">
      <dgm:prSet/>
      <dgm:spPr/>
      <dgm:t>
        <a:bodyPr/>
        <a:lstStyle/>
        <a:p>
          <a:endParaRPr lang="en-US"/>
        </a:p>
      </dgm:t>
    </dgm:pt>
    <dgm:pt modelId="{57CB4979-B2A8-40C6-801B-E276B7D5EBC0}" type="pres">
      <dgm:prSet presAssocID="{C9A8D7E6-1BA1-4830-BE69-8EA837BE2CED}" presName="root" presStyleCnt="0">
        <dgm:presLayoutVars>
          <dgm:dir/>
          <dgm:resizeHandles val="exact"/>
        </dgm:presLayoutVars>
      </dgm:prSet>
      <dgm:spPr/>
      <dgm:t>
        <a:bodyPr/>
        <a:lstStyle/>
        <a:p>
          <a:endParaRPr lang="en-GB"/>
        </a:p>
      </dgm:t>
    </dgm:pt>
    <dgm:pt modelId="{E073169B-18F1-4938-9C9E-E642FF42C44B}" type="pres">
      <dgm:prSet presAssocID="{39498361-4BCA-4A8F-B468-71185EAEC30C}" presName="compNode" presStyleCnt="0"/>
      <dgm:spPr/>
    </dgm:pt>
    <dgm:pt modelId="{C54D8BBF-4C18-4F76-8408-DAB6AB8E776D}" type="pres">
      <dgm:prSet presAssocID="{39498361-4BCA-4A8F-B468-71185EAEC30C}" presName="bgRect" presStyleLbl="bgShp" presStyleIdx="0" presStyleCnt="3"/>
      <dgm:spPr/>
    </dgm:pt>
    <dgm:pt modelId="{69908961-650D-4E64-AE04-A2059452C068}" type="pres">
      <dgm:prSet presAssocID="{39498361-4BCA-4A8F-B468-71185EAEC30C}" presName="iconRect" presStyleLbl="node1" presStyleIdx="0"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Key"/>
        </a:ext>
      </dgm:extLst>
    </dgm:pt>
    <dgm:pt modelId="{44BB41FD-F6DE-4DA6-ADB0-AE5BBD9C1C80}" type="pres">
      <dgm:prSet presAssocID="{39498361-4BCA-4A8F-B468-71185EAEC30C}" presName="spaceRect" presStyleCnt="0"/>
      <dgm:spPr/>
    </dgm:pt>
    <dgm:pt modelId="{559DC3FA-6843-4B29-903D-A1B810ADC09B}" type="pres">
      <dgm:prSet presAssocID="{39498361-4BCA-4A8F-B468-71185EAEC30C}" presName="parTx" presStyleLbl="revTx" presStyleIdx="0" presStyleCnt="3">
        <dgm:presLayoutVars>
          <dgm:chMax val="0"/>
          <dgm:chPref val="0"/>
        </dgm:presLayoutVars>
      </dgm:prSet>
      <dgm:spPr/>
      <dgm:t>
        <a:bodyPr/>
        <a:lstStyle/>
        <a:p>
          <a:endParaRPr lang="en-GB"/>
        </a:p>
      </dgm:t>
    </dgm:pt>
    <dgm:pt modelId="{581BE4F0-7E01-4B2D-9D26-25BF95F5CFAE}" type="pres">
      <dgm:prSet presAssocID="{12A5EF6D-7214-4EA1-9408-92C0F2370DB1}" presName="sibTrans" presStyleCnt="0"/>
      <dgm:spPr/>
    </dgm:pt>
    <dgm:pt modelId="{FD116197-54E9-4CD8-96D9-E46416E49B7F}" type="pres">
      <dgm:prSet presAssocID="{33C993F3-F686-4BDC-BF4A-981D144675AD}" presName="compNode" presStyleCnt="0"/>
      <dgm:spPr/>
    </dgm:pt>
    <dgm:pt modelId="{979CD3FD-901A-467F-83A1-21F90DFEF763}" type="pres">
      <dgm:prSet presAssocID="{33C993F3-F686-4BDC-BF4A-981D144675AD}" presName="bgRect" presStyleLbl="bgShp" presStyleIdx="1" presStyleCnt="3"/>
      <dgm:spPr/>
    </dgm:pt>
    <dgm:pt modelId="{09AB3E3C-A162-482B-8A2F-394816C92EE0}" type="pres">
      <dgm:prSet presAssocID="{33C993F3-F686-4BDC-BF4A-981D144675AD}" presName="iconRect" presStyleLbl="node1" presStyleIdx="1" presStyleCnt="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6152118D-C7D9-42D2-8094-2E0ADF0A8F7A}" type="pres">
      <dgm:prSet presAssocID="{33C993F3-F686-4BDC-BF4A-981D144675AD}" presName="spaceRect" presStyleCnt="0"/>
      <dgm:spPr/>
    </dgm:pt>
    <dgm:pt modelId="{435D8980-E119-4751-A3A4-4CF5F2816833}" type="pres">
      <dgm:prSet presAssocID="{33C993F3-F686-4BDC-BF4A-981D144675AD}" presName="parTx" presStyleLbl="revTx" presStyleIdx="1" presStyleCnt="3">
        <dgm:presLayoutVars>
          <dgm:chMax val="0"/>
          <dgm:chPref val="0"/>
        </dgm:presLayoutVars>
      </dgm:prSet>
      <dgm:spPr/>
      <dgm:t>
        <a:bodyPr/>
        <a:lstStyle/>
        <a:p>
          <a:endParaRPr lang="en-GB"/>
        </a:p>
      </dgm:t>
    </dgm:pt>
    <dgm:pt modelId="{7E1AD896-0E91-4741-B81C-8CDF580D6A33}" type="pres">
      <dgm:prSet presAssocID="{68E7A63C-9A4C-4D06-8AF8-9DCF45C45756}" presName="sibTrans" presStyleCnt="0"/>
      <dgm:spPr/>
    </dgm:pt>
    <dgm:pt modelId="{F200CEEC-AABA-4D15-988F-68DC846063B2}" type="pres">
      <dgm:prSet presAssocID="{5AEC6CA7-B21F-4B2E-81DA-1283B837B39D}" presName="compNode" presStyleCnt="0"/>
      <dgm:spPr/>
    </dgm:pt>
    <dgm:pt modelId="{900294FB-19DC-408E-9D05-0E2E227C6D51}" type="pres">
      <dgm:prSet presAssocID="{5AEC6CA7-B21F-4B2E-81DA-1283B837B39D}" presName="bgRect" presStyleLbl="bgShp" presStyleIdx="2" presStyleCnt="3"/>
      <dgm:spPr/>
    </dgm:pt>
    <dgm:pt modelId="{76F6541F-AB21-4036-8FB9-BA448EC3824C}" type="pres">
      <dgm:prSet presAssocID="{5AEC6CA7-B21F-4B2E-81DA-1283B837B39D}"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ooks"/>
        </a:ext>
      </dgm:extLst>
    </dgm:pt>
    <dgm:pt modelId="{0B50B75F-AE29-4261-B851-C564BAE13CD5}" type="pres">
      <dgm:prSet presAssocID="{5AEC6CA7-B21F-4B2E-81DA-1283B837B39D}" presName="spaceRect" presStyleCnt="0"/>
      <dgm:spPr/>
    </dgm:pt>
    <dgm:pt modelId="{55DC5E49-6AF3-4C69-9E80-C1504C085267}" type="pres">
      <dgm:prSet presAssocID="{5AEC6CA7-B21F-4B2E-81DA-1283B837B39D}" presName="parTx" presStyleLbl="revTx" presStyleIdx="2" presStyleCnt="3">
        <dgm:presLayoutVars>
          <dgm:chMax val="0"/>
          <dgm:chPref val="0"/>
        </dgm:presLayoutVars>
      </dgm:prSet>
      <dgm:spPr/>
      <dgm:t>
        <a:bodyPr/>
        <a:lstStyle/>
        <a:p>
          <a:endParaRPr lang="en-GB"/>
        </a:p>
      </dgm:t>
    </dgm:pt>
  </dgm:ptLst>
  <dgm:cxnLst>
    <dgm:cxn modelId="{FE3229E3-3FBE-4C2D-BAAF-E06C6C197D44}" srcId="{C9A8D7E6-1BA1-4830-BE69-8EA837BE2CED}" destId="{5AEC6CA7-B21F-4B2E-81DA-1283B837B39D}" srcOrd="2" destOrd="0" parTransId="{2B1EB6B9-BE23-4C95-912E-2C50EBCCD931}" sibTransId="{7838951B-B4D3-4E31-B7A3-470CADC0FE8A}"/>
    <dgm:cxn modelId="{86E9C90F-4C69-4332-AE9F-BA5DEBFCFFB2}" srcId="{C9A8D7E6-1BA1-4830-BE69-8EA837BE2CED}" destId="{39498361-4BCA-4A8F-B468-71185EAEC30C}" srcOrd="0" destOrd="0" parTransId="{7655433E-0200-4FB5-B80E-9A9DDAAD602C}" sibTransId="{12A5EF6D-7214-4EA1-9408-92C0F2370DB1}"/>
    <dgm:cxn modelId="{F2305380-8580-40E9-99A0-35481EE7516B}" srcId="{C9A8D7E6-1BA1-4830-BE69-8EA837BE2CED}" destId="{33C993F3-F686-4BDC-BF4A-981D144675AD}" srcOrd="1" destOrd="0" parTransId="{6CEC97D9-01BB-436F-9628-C744BCCFCCF4}" sibTransId="{68E7A63C-9A4C-4D06-8AF8-9DCF45C45756}"/>
    <dgm:cxn modelId="{6B3CA6DC-89A9-42FC-8DEA-EFACC9C87EF8}" type="presOf" srcId="{33C993F3-F686-4BDC-BF4A-981D144675AD}" destId="{435D8980-E119-4751-A3A4-4CF5F2816833}" srcOrd="0" destOrd="0" presId="urn:microsoft.com/office/officeart/2018/2/layout/IconVerticalSolidList"/>
    <dgm:cxn modelId="{3C840E33-33CA-44B7-B7B9-433AE8D72C8C}" type="presOf" srcId="{39498361-4BCA-4A8F-B468-71185EAEC30C}" destId="{559DC3FA-6843-4B29-903D-A1B810ADC09B}" srcOrd="0" destOrd="0" presId="urn:microsoft.com/office/officeart/2018/2/layout/IconVerticalSolidList"/>
    <dgm:cxn modelId="{02B77220-9E06-46A2-B8FD-4C63B5D67A80}" type="presOf" srcId="{5AEC6CA7-B21F-4B2E-81DA-1283B837B39D}" destId="{55DC5E49-6AF3-4C69-9E80-C1504C085267}" srcOrd="0" destOrd="0" presId="urn:microsoft.com/office/officeart/2018/2/layout/IconVerticalSolidList"/>
    <dgm:cxn modelId="{E52B4399-F4AF-4347-ABBB-F5A055500DA8}" type="presOf" srcId="{C9A8D7E6-1BA1-4830-BE69-8EA837BE2CED}" destId="{57CB4979-B2A8-40C6-801B-E276B7D5EBC0}" srcOrd="0" destOrd="0" presId="urn:microsoft.com/office/officeart/2018/2/layout/IconVerticalSolidList"/>
    <dgm:cxn modelId="{9D2DE310-436F-4C78-89C8-08E795217EBA}" type="presParOf" srcId="{57CB4979-B2A8-40C6-801B-E276B7D5EBC0}" destId="{E073169B-18F1-4938-9C9E-E642FF42C44B}" srcOrd="0" destOrd="0" presId="urn:microsoft.com/office/officeart/2018/2/layout/IconVerticalSolidList"/>
    <dgm:cxn modelId="{44B0255D-C126-4D0B-91E4-4B575246B31C}" type="presParOf" srcId="{E073169B-18F1-4938-9C9E-E642FF42C44B}" destId="{C54D8BBF-4C18-4F76-8408-DAB6AB8E776D}" srcOrd="0" destOrd="0" presId="urn:microsoft.com/office/officeart/2018/2/layout/IconVerticalSolidList"/>
    <dgm:cxn modelId="{2C2AC847-FC8E-4CDF-BE89-489C488350B7}" type="presParOf" srcId="{E073169B-18F1-4938-9C9E-E642FF42C44B}" destId="{69908961-650D-4E64-AE04-A2059452C068}" srcOrd="1" destOrd="0" presId="urn:microsoft.com/office/officeart/2018/2/layout/IconVerticalSolidList"/>
    <dgm:cxn modelId="{EBE2B9AF-0448-4266-9D5F-566BA09F61B0}" type="presParOf" srcId="{E073169B-18F1-4938-9C9E-E642FF42C44B}" destId="{44BB41FD-F6DE-4DA6-ADB0-AE5BBD9C1C80}" srcOrd="2" destOrd="0" presId="urn:microsoft.com/office/officeart/2018/2/layout/IconVerticalSolidList"/>
    <dgm:cxn modelId="{F2BC2B2B-4AD3-4885-8686-4845D71C05B1}" type="presParOf" srcId="{E073169B-18F1-4938-9C9E-E642FF42C44B}" destId="{559DC3FA-6843-4B29-903D-A1B810ADC09B}" srcOrd="3" destOrd="0" presId="urn:microsoft.com/office/officeart/2018/2/layout/IconVerticalSolidList"/>
    <dgm:cxn modelId="{A9C98499-890F-45C1-B148-9A3597CE53B8}" type="presParOf" srcId="{57CB4979-B2A8-40C6-801B-E276B7D5EBC0}" destId="{581BE4F0-7E01-4B2D-9D26-25BF95F5CFAE}" srcOrd="1" destOrd="0" presId="urn:microsoft.com/office/officeart/2018/2/layout/IconVerticalSolidList"/>
    <dgm:cxn modelId="{0916B937-761E-4D46-9DF4-151AE31C33DD}" type="presParOf" srcId="{57CB4979-B2A8-40C6-801B-E276B7D5EBC0}" destId="{FD116197-54E9-4CD8-96D9-E46416E49B7F}" srcOrd="2" destOrd="0" presId="urn:microsoft.com/office/officeart/2018/2/layout/IconVerticalSolidList"/>
    <dgm:cxn modelId="{4C5EDAAF-92E6-4521-A376-911FA2F3F9EF}" type="presParOf" srcId="{FD116197-54E9-4CD8-96D9-E46416E49B7F}" destId="{979CD3FD-901A-467F-83A1-21F90DFEF763}" srcOrd="0" destOrd="0" presId="urn:microsoft.com/office/officeart/2018/2/layout/IconVerticalSolidList"/>
    <dgm:cxn modelId="{15D52E4A-354F-4D05-B8BF-DBC218A5CA37}" type="presParOf" srcId="{FD116197-54E9-4CD8-96D9-E46416E49B7F}" destId="{09AB3E3C-A162-482B-8A2F-394816C92EE0}" srcOrd="1" destOrd="0" presId="urn:microsoft.com/office/officeart/2018/2/layout/IconVerticalSolidList"/>
    <dgm:cxn modelId="{EA8EAE4C-A9EB-43F6-8DA2-441B21DE14C2}" type="presParOf" srcId="{FD116197-54E9-4CD8-96D9-E46416E49B7F}" destId="{6152118D-C7D9-42D2-8094-2E0ADF0A8F7A}" srcOrd="2" destOrd="0" presId="urn:microsoft.com/office/officeart/2018/2/layout/IconVerticalSolidList"/>
    <dgm:cxn modelId="{E5E0299B-F4A7-4A59-8153-44EC6BCC0419}" type="presParOf" srcId="{FD116197-54E9-4CD8-96D9-E46416E49B7F}" destId="{435D8980-E119-4751-A3A4-4CF5F2816833}" srcOrd="3" destOrd="0" presId="urn:microsoft.com/office/officeart/2018/2/layout/IconVerticalSolidList"/>
    <dgm:cxn modelId="{9B5E57A5-AB5B-445E-9527-DC07DF2096C6}" type="presParOf" srcId="{57CB4979-B2A8-40C6-801B-E276B7D5EBC0}" destId="{7E1AD896-0E91-4741-B81C-8CDF580D6A33}" srcOrd="3" destOrd="0" presId="urn:microsoft.com/office/officeart/2018/2/layout/IconVerticalSolidList"/>
    <dgm:cxn modelId="{710C4C20-D9B6-4D17-ACA2-CDBC44D1FB39}" type="presParOf" srcId="{57CB4979-B2A8-40C6-801B-E276B7D5EBC0}" destId="{F200CEEC-AABA-4D15-988F-68DC846063B2}" srcOrd="4" destOrd="0" presId="urn:microsoft.com/office/officeart/2018/2/layout/IconVerticalSolidList"/>
    <dgm:cxn modelId="{09430EC5-267F-42DE-8CBD-E4E65238E764}" type="presParOf" srcId="{F200CEEC-AABA-4D15-988F-68DC846063B2}" destId="{900294FB-19DC-408E-9D05-0E2E227C6D51}" srcOrd="0" destOrd="0" presId="urn:microsoft.com/office/officeart/2018/2/layout/IconVerticalSolidList"/>
    <dgm:cxn modelId="{B02FCE0D-B522-4054-BE44-A966D93784FB}" type="presParOf" srcId="{F200CEEC-AABA-4D15-988F-68DC846063B2}" destId="{76F6541F-AB21-4036-8FB9-BA448EC3824C}" srcOrd="1" destOrd="0" presId="urn:microsoft.com/office/officeart/2018/2/layout/IconVerticalSolidList"/>
    <dgm:cxn modelId="{95176558-B710-495B-9982-705C4EC01640}" type="presParOf" srcId="{F200CEEC-AABA-4D15-988F-68DC846063B2}" destId="{0B50B75F-AE29-4261-B851-C564BAE13CD5}" srcOrd="2" destOrd="0" presId="urn:microsoft.com/office/officeart/2018/2/layout/IconVerticalSolidList"/>
    <dgm:cxn modelId="{91A20331-EEF7-4AFE-B1CA-D7A49570CF74}" type="presParOf" srcId="{F200CEEC-AABA-4D15-988F-68DC846063B2}" destId="{55DC5E49-6AF3-4C69-9E80-C1504C0852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7E522-A6BC-49A4-8801-5BF3F7F30C1D}">
      <dsp:nvSpPr>
        <dsp:cNvPr id="0" name=""/>
        <dsp:cNvSpPr/>
      </dsp:nvSpPr>
      <dsp:spPr>
        <a:xfrm>
          <a:off x="681" y="53376"/>
          <a:ext cx="2657280" cy="159436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All key workers and SEND TAs at Ronald Tree are Cache Level 3 Early Years Educator trained</a:t>
          </a:r>
        </a:p>
        <a:p>
          <a:pPr lvl="0" algn="ctr" defTabSz="488950">
            <a:lnSpc>
              <a:spcPct val="90000"/>
            </a:lnSpc>
            <a:spcBef>
              <a:spcPct val="0"/>
            </a:spcBef>
            <a:spcAft>
              <a:spcPct val="35000"/>
            </a:spcAft>
          </a:pPr>
          <a:r>
            <a:rPr lang="en-GB" sz="1100" b="0" kern="1200" baseline="0" dirty="0"/>
            <a:t>They have experience and SEND specific training which is constantly revised and updated</a:t>
          </a:r>
          <a:endParaRPr lang="en-US" sz="1100" kern="1200" dirty="0"/>
        </a:p>
      </dsp:txBody>
      <dsp:txXfrm>
        <a:off x="681" y="53376"/>
        <a:ext cx="2657280" cy="1594368"/>
      </dsp:txXfrm>
    </dsp:sp>
    <dsp:sp modelId="{A5549FCF-C1B6-4766-AAD7-52A34176E559}">
      <dsp:nvSpPr>
        <dsp:cNvPr id="0" name=""/>
        <dsp:cNvSpPr/>
      </dsp:nvSpPr>
      <dsp:spPr>
        <a:xfrm>
          <a:off x="2923689" y="53376"/>
          <a:ext cx="2657280" cy="159436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Jackie and Deb are qualified teachers with many years of experience between them. Deb completed the National SENCO accreditation in July 2022.</a:t>
          </a:r>
          <a:endParaRPr lang="en-US" sz="1100" kern="1200" dirty="0"/>
        </a:p>
      </dsp:txBody>
      <dsp:txXfrm>
        <a:off x="2923689" y="53376"/>
        <a:ext cx="2657280" cy="1594368"/>
      </dsp:txXfrm>
    </dsp:sp>
    <dsp:sp modelId="{3B1177C8-0B39-478E-9E6D-1EE499F44538}">
      <dsp:nvSpPr>
        <dsp:cNvPr id="0" name=""/>
        <dsp:cNvSpPr/>
      </dsp:nvSpPr>
      <dsp:spPr>
        <a:xfrm>
          <a:off x="681" y="1913472"/>
          <a:ext cx="2657280" cy="159436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Many of our practitioners have worked with Kristina Smith – a qualified Speech and Language therapist to support all children in nursery communicate. Our January 24 training day was led by Kristina and Vanessa Gilbert (Team Teach) and focussed on meaningful interactions .We have completed National College training on self-regulation and autism. </a:t>
          </a:r>
          <a:endParaRPr lang="en-US" sz="1100" kern="1200" dirty="0"/>
        </a:p>
      </dsp:txBody>
      <dsp:txXfrm>
        <a:off x="681" y="1913472"/>
        <a:ext cx="2657280" cy="1594368"/>
      </dsp:txXfrm>
    </dsp:sp>
    <dsp:sp modelId="{5B218587-373D-463A-B66F-CCD39B05AA38}">
      <dsp:nvSpPr>
        <dsp:cNvPr id="0" name=""/>
        <dsp:cNvSpPr/>
      </dsp:nvSpPr>
      <dsp:spPr>
        <a:xfrm>
          <a:off x="2923689" y="1913472"/>
          <a:ext cx="2657280" cy="159436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b="0" kern="1200" baseline="0" dirty="0"/>
            <a:t>We have regular staff meetings with SEND as our focus and discuss individual strategies and support in our weekly planning meetings</a:t>
          </a:r>
        </a:p>
        <a:p>
          <a:pPr lvl="0" algn="ctr" defTabSz="488950">
            <a:lnSpc>
              <a:spcPct val="90000"/>
            </a:lnSpc>
            <a:spcBef>
              <a:spcPct val="0"/>
            </a:spcBef>
            <a:spcAft>
              <a:spcPct val="35000"/>
            </a:spcAft>
          </a:pPr>
          <a:r>
            <a:rPr lang="en-GB" sz="1100" b="0" kern="1200" baseline="0" dirty="0"/>
            <a:t>We work very closely with  SSS experts who advise us and measure impact</a:t>
          </a:r>
          <a:endParaRPr lang="en-US" sz="1100" kern="1200" dirty="0"/>
        </a:p>
      </dsp:txBody>
      <dsp:txXfrm>
        <a:off x="2923689" y="1913472"/>
        <a:ext cx="2657280" cy="1594368"/>
      </dsp:txXfrm>
    </dsp:sp>
    <dsp:sp modelId="{F8C79D7C-1EF8-4B2B-8576-15CEB4816F26}">
      <dsp:nvSpPr>
        <dsp:cNvPr id="0" name=""/>
        <dsp:cNvSpPr/>
      </dsp:nvSpPr>
      <dsp:spPr>
        <a:xfrm>
          <a:off x="1462185" y="3773568"/>
          <a:ext cx="2657280" cy="159436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b="0" kern="1200" baseline="0" dirty="0"/>
            <a:t>One member of staff has level 2 British Sign Language and training in the use of cochlear implants. Another one completed the ‘</a:t>
          </a:r>
          <a:r>
            <a:rPr lang="en-GB" sz="900" b="0" kern="1200" baseline="0" dirty="0" err="1"/>
            <a:t>Signalong</a:t>
          </a:r>
          <a:r>
            <a:rPr lang="en-GB" sz="900" b="0" kern="1200" baseline="0" dirty="0"/>
            <a:t>’ training run by NNC in Spring 2024.</a:t>
          </a:r>
          <a:endParaRPr lang="en-US" sz="900" kern="1200" dirty="0"/>
        </a:p>
      </dsp:txBody>
      <dsp:txXfrm>
        <a:off x="1462185" y="3773568"/>
        <a:ext cx="2657280" cy="15943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D8571-E2AC-4E1F-B7FC-37003467DD07}">
      <dsp:nvSpPr>
        <dsp:cNvPr id="0" name=""/>
        <dsp:cNvSpPr/>
      </dsp:nvSpPr>
      <dsp:spPr>
        <a:xfrm>
          <a:off x="1004357" y="216038"/>
          <a:ext cx="4088510" cy="4088510"/>
        </a:xfrm>
        <a:prstGeom prst="pie">
          <a:avLst>
            <a:gd name="adj1" fmla="val 16200000"/>
            <a:gd name="adj2" fmla="val 19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SEND Early Years Team (often known as Portage)</a:t>
          </a:r>
          <a:endParaRPr lang="en-US" sz="1300" kern="1200"/>
        </a:p>
      </dsp:txBody>
      <dsp:txXfrm>
        <a:off x="3145957" y="738296"/>
        <a:ext cx="1070800" cy="827436"/>
      </dsp:txXfrm>
    </dsp:sp>
    <dsp:sp modelId="{2F0BF422-806E-4367-AAFF-ADD4AD627D94}">
      <dsp:nvSpPr>
        <dsp:cNvPr id="0" name=""/>
        <dsp:cNvSpPr/>
      </dsp:nvSpPr>
      <dsp:spPr>
        <a:xfrm>
          <a:off x="1105853" y="371381"/>
          <a:ext cx="4088510" cy="4088510"/>
        </a:xfrm>
        <a:prstGeom prst="pie">
          <a:avLst>
            <a:gd name="adj1" fmla="val 19800000"/>
            <a:gd name="adj2" fmla="val 18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Speech and Language Team</a:t>
          </a:r>
          <a:endParaRPr lang="en-US" sz="1300" kern="1200"/>
        </a:p>
      </dsp:txBody>
      <dsp:txXfrm>
        <a:off x="3880199" y="2026255"/>
        <a:ext cx="1119473" cy="803100"/>
      </dsp:txXfrm>
    </dsp:sp>
    <dsp:sp modelId="{14449B35-F892-46BF-8F1B-DD33F3A43BDC}">
      <dsp:nvSpPr>
        <dsp:cNvPr id="0" name=""/>
        <dsp:cNvSpPr/>
      </dsp:nvSpPr>
      <dsp:spPr>
        <a:xfrm>
          <a:off x="1057180" y="455585"/>
          <a:ext cx="4088510" cy="4088510"/>
        </a:xfrm>
        <a:prstGeom prst="pie">
          <a:avLst>
            <a:gd name="adj1" fmla="val 1800000"/>
            <a:gd name="adj2" fmla="val 54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Educational Psychologists</a:t>
          </a:r>
          <a:endParaRPr lang="en-US" sz="1300" kern="1200"/>
        </a:p>
      </dsp:txBody>
      <dsp:txXfrm>
        <a:off x="3198781" y="3218737"/>
        <a:ext cx="1070800" cy="827436"/>
      </dsp:txXfrm>
    </dsp:sp>
    <dsp:sp modelId="{7FBBD6D5-5943-4722-BAA7-01F26266B8AD}">
      <dsp:nvSpPr>
        <dsp:cNvPr id="0" name=""/>
        <dsp:cNvSpPr/>
      </dsp:nvSpPr>
      <dsp:spPr>
        <a:xfrm>
          <a:off x="959835" y="455585"/>
          <a:ext cx="4088510" cy="4088510"/>
        </a:xfrm>
        <a:prstGeom prst="pie">
          <a:avLst>
            <a:gd name="adj1" fmla="val 5400000"/>
            <a:gd name="adj2" fmla="val 900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Health Visitors</a:t>
          </a:r>
          <a:endParaRPr lang="en-US" sz="1300" kern="1200"/>
        </a:p>
      </dsp:txBody>
      <dsp:txXfrm>
        <a:off x="1835944" y="3218737"/>
        <a:ext cx="1070800" cy="827436"/>
      </dsp:txXfrm>
    </dsp:sp>
    <dsp:sp modelId="{C80CAC31-084A-4267-A1D8-ED5C8C7AC077}">
      <dsp:nvSpPr>
        <dsp:cNvPr id="0" name=""/>
        <dsp:cNvSpPr/>
      </dsp:nvSpPr>
      <dsp:spPr>
        <a:xfrm>
          <a:off x="911162" y="371381"/>
          <a:ext cx="4088510" cy="4088510"/>
        </a:xfrm>
        <a:prstGeom prst="pie">
          <a:avLst>
            <a:gd name="adj1" fmla="val 9000000"/>
            <a:gd name="adj2" fmla="val 126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Community Pediatrician</a:t>
          </a:r>
          <a:endParaRPr lang="en-US" sz="1300" kern="1200"/>
        </a:p>
      </dsp:txBody>
      <dsp:txXfrm>
        <a:off x="1105853" y="2026255"/>
        <a:ext cx="1119473" cy="803100"/>
      </dsp:txXfrm>
    </dsp:sp>
    <dsp:sp modelId="{EC6CD3B3-325A-49B2-83E6-125AC553D25F}">
      <dsp:nvSpPr>
        <dsp:cNvPr id="0" name=""/>
        <dsp:cNvSpPr/>
      </dsp:nvSpPr>
      <dsp:spPr>
        <a:xfrm>
          <a:off x="959835" y="287178"/>
          <a:ext cx="4088510" cy="4088510"/>
        </a:xfrm>
        <a:prstGeom prst="pie">
          <a:avLst>
            <a:gd name="adj1" fmla="val 12600000"/>
            <a:gd name="adj2" fmla="val 162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GB" sz="1300" kern="1200"/>
            <a:t>Social Workers</a:t>
          </a:r>
          <a:endParaRPr lang="en-US" sz="1300" kern="1200"/>
        </a:p>
      </dsp:txBody>
      <dsp:txXfrm>
        <a:off x="1835944" y="809436"/>
        <a:ext cx="1070800" cy="827436"/>
      </dsp:txXfrm>
    </dsp:sp>
    <dsp:sp modelId="{A5801C24-2E12-4881-AD24-1527EBCC0F68}">
      <dsp:nvSpPr>
        <dsp:cNvPr id="0" name=""/>
        <dsp:cNvSpPr/>
      </dsp:nvSpPr>
      <dsp:spPr>
        <a:xfrm>
          <a:off x="751109" y="-37060"/>
          <a:ext cx="4594706" cy="4594706"/>
        </a:xfrm>
        <a:prstGeom prst="circularArrow">
          <a:avLst>
            <a:gd name="adj1" fmla="val 5085"/>
            <a:gd name="adj2" fmla="val 327528"/>
            <a:gd name="adj3" fmla="val 19472472"/>
            <a:gd name="adj4" fmla="val 16200251"/>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3C0F0AD-3E52-4181-B735-30D1ECE31925}">
      <dsp:nvSpPr>
        <dsp:cNvPr id="0" name=""/>
        <dsp:cNvSpPr/>
      </dsp:nvSpPr>
      <dsp:spPr>
        <a:xfrm>
          <a:off x="852605" y="118283"/>
          <a:ext cx="4594706" cy="4594706"/>
        </a:xfrm>
        <a:prstGeom prst="circularArrow">
          <a:avLst>
            <a:gd name="adj1" fmla="val 5085"/>
            <a:gd name="adj2" fmla="val 327528"/>
            <a:gd name="adj3" fmla="val 1472472"/>
            <a:gd name="adj4" fmla="val 19800000"/>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686485-4C32-4133-BE05-CEC3D4F5D4E4}">
      <dsp:nvSpPr>
        <dsp:cNvPr id="0" name=""/>
        <dsp:cNvSpPr/>
      </dsp:nvSpPr>
      <dsp:spPr>
        <a:xfrm>
          <a:off x="803933" y="202487"/>
          <a:ext cx="4594706" cy="4594706"/>
        </a:xfrm>
        <a:prstGeom prst="circularArrow">
          <a:avLst>
            <a:gd name="adj1" fmla="val 5085"/>
            <a:gd name="adj2" fmla="val 327528"/>
            <a:gd name="adj3" fmla="val 5072221"/>
            <a:gd name="adj4" fmla="val 18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1F6F9E-E383-49E7-A510-8EFF40F1C070}">
      <dsp:nvSpPr>
        <dsp:cNvPr id="0" name=""/>
        <dsp:cNvSpPr/>
      </dsp:nvSpPr>
      <dsp:spPr>
        <a:xfrm>
          <a:off x="706886" y="202487"/>
          <a:ext cx="4594706" cy="4594706"/>
        </a:xfrm>
        <a:prstGeom prst="circularArrow">
          <a:avLst>
            <a:gd name="adj1" fmla="val 5085"/>
            <a:gd name="adj2" fmla="val 327528"/>
            <a:gd name="adj3" fmla="val 8672472"/>
            <a:gd name="adj4" fmla="val 5400251"/>
            <a:gd name="adj5" fmla="val 593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4A6B566-447D-4E0F-A173-603774D03B22}">
      <dsp:nvSpPr>
        <dsp:cNvPr id="0" name=""/>
        <dsp:cNvSpPr/>
      </dsp:nvSpPr>
      <dsp:spPr>
        <a:xfrm>
          <a:off x="658213" y="118283"/>
          <a:ext cx="4594706" cy="4594706"/>
        </a:xfrm>
        <a:prstGeom prst="circularArrow">
          <a:avLst>
            <a:gd name="adj1" fmla="val 5085"/>
            <a:gd name="adj2" fmla="val 327528"/>
            <a:gd name="adj3" fmla="val 12272472"/>
            <a:gd name="adj4" fmla="val 9000000"/>
            <a:gd name="adj5" fmla="val 5932"/>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CD62107-A2BB-4B54-91CB-81D088C9D378}">
      <dsp:nvSpPr>
        <dsp:cNvPr id="0" name=""/>
        <dsp:cNvSpPr/>
      </dsp:nvSpPr>
      <dsp:spPr>
        <a:xfrm>
          <a:off x="706886" y="34079"/>
          <a:ext cx="4594706" cy="4594706"/>
        </a:xfrm>
        <a:prstGeom prst="circularArrow">
          <a:avLst>
            <a:gd name="adj1" fmla="val 5085"/>
            <a:gd name="adj2" fmla="val 327528"/>
            <a:gd name="adj3" fmla="val 15872221"/>
            <a:gd name="adj4" fmla="val 12600000"/>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9/14/2026</a:t>
            </a:fld>
            <a:endParaRPr lang="en-US" dirty="0"/>
          </a:p>
        </p:txBody>
      </p:sp>
      <p:sp>
        <p:nvSpPr>
          <p:cNvPr id="24" name="Footer Placeholder 23">
            <a:extLst>
              <a:ext uri="{FF2B5EF4-FFF2-40B4-BE49-F238E27FC236}">
                <a16:creationId xmlns=""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2787622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9/14/2026</a:t>
            </a:fld>
            <a:endParaRPr lang="en-US" dirty="0"/>
          </a:p>
        </p:txBody>
      </p:sp>
      <p:sp>
        <p:nvSpPr>
          <p:cNvPr id="11" name="Footer Placeholder 10">
            <a:extLst>
              <a:ext uri="{FF2B5EF4-FFF2-40B4-BE49-F238E27FC236}">
                <a16:creationId xmlns=""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53371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9/14/2026</a:t>
            </a:fld>
            <a:endParaRPr lang="en-US" dirty="0"/>
          </a:p>
        </p:txBody>
      </p:sp>
    </p:spTree>
    <p:extLst>
      <p:ext uri="{BB962C8B-B14F-4D97-AF65-F5344CB8AC3E}">
        <p14:creationId xmlns:p14="http://schemas.microsoft.com/office/powerpoint/2010/main" val="1312129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9/14/2026</a:t>
            </a:fld>
            <a:endParaRPr lang="en-US" dirty="0"/>
          </a:p>
        </p:txBody>
      </p:sp>
      <p:sp>
        <p:nvSpPr>
          <p:cNvPr id="9" name="Footer Placeholder 8">
            <a:extLst>
              <a:ext uri="{FF2B5EF4-FFF2-40B4-BE49-F238E27FC236}">
                <a16:creationId xmlns=""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93401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9/14/2026</a:t>
            </a:fld>
            <a:endParaRPr lang="en-US" dirty="0"/>
          </a:p>
        </p:txBody>
      </p:sp>
      <p:sp>
        <p:nvSpPr>
          <p:cNvPr id="11" name="Footer Placeholder 10">
            <a:extLst>
              <a:ext uri="{FF2B5EF4-FFF2-40B4-BE49-F238E27FC236}">
                <a16:creationId xmlns=""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874679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9/14/2026</a:t>
            </a:fld>
            <a:endParaRPr lang="en-US" dirty="0"/>
          </a:p>
        </p:txBody>
      </p:sp>
      <p:sp>
        <p:nvSpPr>
          <p:cNvPr id="7" name="Footer Placeholder 6">
            <a:extLst>
              <a:ext uri="{FF2B5EF4-FFF2-40B4-BE49-F238E27FC236}">
                <a16:creationId xmlns=""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99218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9/14/2026</a:t>
            </a:fld>
            <a:endParaRPr lang="en-US" dirty="0"/>
          </a:p>
        </p:txBody>
      </p:sp>
      <p:sp>
        <p:nvSpPr>
          <p:cNvPr id="6" name="Footer Placeholder 5">
            <a:extLst>
              <a:ext uri="{FF2B5EF4-FFF2-40B4-BE49-F238E27FC236}">
                <a16:creationId xmlns=""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83828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9/14/2026</a:t>
            </a:fld>
            <a:endParaRPr lang="en-US" dirty="0"/>
          </a:p>
        </p:txBody>
      </p:sp>
      <p:sp>
        <p:nvSpPr>
          <p:cNvPr id="9" name="Footer Placeholder 8">
            <a:extLst>
              <a:ext uri="{FF2B5EF4-FFF2-40B4-BE49-F238E27FC236}">
                <a16:creationId xmlns=""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725439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9/14/2026</a:t>
            </a:fld>
            <a:endParaRPr lang="en-US" dirty="0"/>
          </a:p>
        </p:txBody>
      </p:sp>
      <p:sp>
        <p:nvSpPr>
          <p:cNvPr id="12" name="Footer Placeholder 11">
            <a:extLst>
              <a:ext uri="{FF2B5EF4-FFF2-40B4-BE49-F238E27FC236}">
                <a16:creationId xmlns=""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97931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9/14/2026</a:t>
            </a:fld>
            <a:endParaRPr lang="en-US" dirty="0"/>
          </a:p>
        </p:txBody>
      </p:sp>
      <p:sp>
        <p:nvSpPr>
          <p:cNvPr id="8" name="Footer Placeholder 7">
            <a:extLst>
              <a:ext uri="{FF2B5EF4-FFF2-40B4-BE49-F238E27FC236}">
                <a16:creationId xmlns=""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63429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9/14/2026</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015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9/14/2026</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190290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northnorthants.gov.uk/schools-and-education/local-offer-send-and-ehc-plan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99" name="Rectangle 1098">
            <a:extLst>
              <a:ext uri="{FF2B5EF4-FFF2-40B4-BE49-F238E27FC236}">
                <a16:creationId xmlns="" xmlns:a16="http://schemas.microsoft.com/office/drawing/2014/main" id="{41367AE6-8F3F-4645-8BCC-0193EA48749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5364844F-BF02-59CB-AA6F-1DBF4D98D076}"/>
              </a:ext>
            </a:extLst>
          </p:cNvPr>
          <p:cNvSpPr>
            <a:spLocks noGrp="1"/>
          </p:cNvSpPr>
          <p:nvPr>
            <p:ph type="ctrTitle"/>
          </p:nvPr>
        </p:nvSpPr>
        <p:spPr>
          <a:xfrm>
            <a:off x="914400" y="1346268"/>
            <a:ext cx="4509389" cy="3066706"/>
          </a:xfrm>
        </p:spPr>
        <p:txBody>
          <a:bodyPr anchor="b">
            <a:normAutofit/>
          </a:bodyPr>
          <a:lstStyle/>
          <a:p>
            <a:pPr>
              <a:lnSpc>
                <a:spcPct val="110000"/>
              </a:lnSpc>
            </a:pPr>
            <a:r>
              <a:rPr lang="en-GB" sz="3400" dirty="0"/>
              <a:t>Special Educational Needs  Information Report </a:t>
            </a:r>
          </a:p>
        </p:txBody>
      </p:sp>
      <p:sp>
        <p:nvSpPr>
          <p:cNvPr id="3" name="Subtitle 2">
            <a:extLst>
              <a:ext uri="{FF2B5EF4-FFF2-40B4-BE49-F238E27FC236}">
                <a16:creationId xmlns="" xmlns:a16="http://schemas.microsoft.com/office/drawing/2014/main" id="{87F0AF09-E2D5-7CED-7BDA-C1F3F95FBAC0}"/>
              </a:ext>
            </a:extLst>
          </p:cNvPr>
          <p:cNvSpPr>
            <a:spLocks noGrp="1"/>
          </p:cNvSpPr>
          <p:nvPr>
            <p:ph type="subTitle" idx="1"/>
          </p:nvPr>
        </p:nvSpPr>
        <p:spPr>
          <a:xfrm>
            <a:off x="914400" y="4412974"/>
            <a:ext cx="4278738" cy="1576188"/>
          </a:xfrm>
        </p:spPr>
        <p:txBody>
          <a:bodyPr anchor="t">
            <a:normAutofit fontScale="92500" lnSpcReduction="20000"/>
          </a:bodyPr>
          <a:lstStyle/>
          <a:p>
            <a:pPr>
              <a:lnSpc>
                <a:spcPct val="120000"/>
              </a:lnSpc>
            </a:pPr>
            <a:r>
              <a:rPr lang="en-GB" sz="1700" dirty="0"/>
              <a:t>How we support children with special needs and disabilities and their families at Ronald Tree Nursery School   </a:t>
            </a:r>
          </a:p>
          <a:p>
            <a:pPr>
              <a:lnSpc>
                <a:spcPct val="120000"/>
              </a:lnSpc>
            </a:pPr>
            <a:r>
              <a:rPr lang="en-GB" sz="1700" dirty="0"/>
              <a:t>2025-2026</a:t>
            </a:r>
          </a:p>
        </p:txBody>
      </p:sp>
      <p:sp>
        <p:nvSpPr>
          <p:cNvPr id="1101" name="Freeform: Shape 1100">
            <a:extLst>
              <a:ext uri="{FF2B5EF4-FFF2-40B4-BE49-F238E27FC236}">
                <a16:creationId xmlns="" xmlns:a16="http://schemas.microsoft.com/office/drawing/2014/main" id="{8A931C61-C685-4390-8C32-938EA7B3256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115833" y="0"/>
            <a:ext cx="6076166" cy="6858000"/>
          </a:xfrm>
          <a:custGeom>
            <a:avLst/>
            <a:gdLst>
              <a:gd name="connsiteX0" fmla="*/ 2995083 w 6119349"/>
              <a:gd name="connsiteY0" fmla="*/ 0 h 6858000"/>
              <a:gd name="connsiteX1" fmla="*/ 1980895 w 6119349"/>
              <a:gd name="connsiteY1" fmla="*/ 0 h 6858000"/>
              <a:gd name="connsiteX2" fmla="*/ 323851 w 6119349"/>
              <a:gd name="connsiteY2" fmla="*/ 0 h 6858000"/>
              <a:gd name="connsiteX3" fmla="*/ 0 w 6119349"/>
              <a:gd name="connsiteY3" fmla="*/ 0 h 6858000"/>
              <a:gd name="connsiteX4" fmla="*/ 0 w 6119349"/>
              <a:gd name="connsiteY4" fmla="*/ 6858000 h 6858000"/>
              <a:gd name="connsiteX5" fmla="*/ 323851 w 6119349"/>
              <a:gd name="connsiteY5" fmla="*/ 6858000 h 6858000"/>
              <a:gd name="connsiteX6" fmla="*/ 1980895 w 6119349"/>
              <a:gd name="connsiteY6" fmla="*/ 6858000 h 6858000"/>
              <a:gd name="connsiteX7" fmla="*/ 2995083 w 6119349"/>
              <a:gd name="connsiteY7" fmla="*/ 6858000 h 6858000"/>
              <a:gd name="connsiteX8" fmla="*/ 2995083 w 6119349"/>
              <a:gd name="connsiteY8" fmla="*/ 6847549 h 6858000"/>
              <a:gd name="connsiteX9" fmla="*/ 3403093 w 6119349"/>
              <a:gd name="connsiteY9" fmla="*/ 6847549 h 6858000"/>
              <a:gd name="connsiteX10" fmla="*/ 3616595 w 6119349"/>
              <a:gd name="connsiteY10" fmla="*/ 6847549 h 6858000"/>
              <a:gd name="connsiteX11" fmla="*/ 3728351 w 6119349"/>
              <a:gd name="connsiteY11" fmla="*/ 6770384 h 6858000"/>
              <a:gd name="connsiteX12" fmla="*/ 4244999 w 6119349"/>
              <a:gd name="connsiteY12" fmla="*/ 6365836 h 6858000"/>
              <a:gd name="connsiteX13" fmla="*/ 6119349 w 6119349"/>
              <a:gd name="connsiteY13" fmla="*/ 3621068 h 6858000"/>
              <a:gd name="connsiteX14" fmla="*/ 4518450 w 6119349"/>
              <a:gd name="connsiteY14" fmla="*/ 25401 h 6858000"/>
              <a:gd name="connsiteX15" fmla="*/ 4496326 w 6119349"/>
              <a:gd name="connsiteY15" fmla="*/ 10450 h 6858000"/>
              <a:gd name="connsiteX16" fmla="*/ 3403093 w 6119349"/>
              <a:gd name="connsiteY16" fmla="*/ 10450 h 6858000"/>
              <a:gd name="connsiteX17" fmla="*/ 2995083 w 6119349"/>
              <a:gd name="connsiteY17" fmla="*/ 104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19349" h="6858000">
                <a:moveTo>
                  <a:pt x="2995083" y="0"/>
                </a:moveTo>
                <a:lnTo>
                  <a:pt x="1980895" y="0"/>
                </a:lnTo>
                <a:lnTo>
                  <a:pt x="323851" y="0"/>
                </a:lnTo>
                <a:lnTo>
                  <a:pt x="0" y="0"/>
                </a:lnTo>
                <a:lnTo>
                  <a:pt x="0" y="6858000"/>
                </a:lnTo>
                <a:lnTo>
                  <a:pt x="323851" y="6858000"/>
                </a:lnTo>
                <a:lnTo>
                  <a:pt x="1980895" y="6858000"/>
                </a:lnTo>
                <a:lnTo>
                  <a:pt x="2995083" y="6858000"/>
                </a:lnTo>
                <a:lnTo>
                  <a:pt x="2995083" y="6847549"/>
                </a:lnTo>
                <a:lnTo>
                  <a:pt x="3403093" y="6847549"/>
                </a:lnTo>
                <a:lnTo>
                  <a:pt x="3616595" y="6847549"/>
                </a:lnTo>
                <a:lnTo>
                  <a:pt x="3728351" y="6770384"/>
                </a:lnTo>
                <a:cubicBezTo>
                  <a:pt x="3902169" y="6643282"/>
                  <a:pt x="4072796" y="6505990"/>
                  <a:pt x="4244999" y="6365836"/>
                </a:cubicBezTo>
                <a:cubicBezTo>
                  <a:pt x="5190624" y="5596214"/>
                  <a:pt x="6119349" y="4964437"/>
                  <a:pt x="6119349" y="3621068"/>
                </a:cubicBezTo>
                <a:cubicBezTo>
                  <a:pt x="6119349" y="2097263"/>
                  <a:pt x="5545613" y="762791"/>
                  <a:pt x="4518450" y="25401"/>
                </a:cubicBezTo>
                <a:lnTo>
                  <a:pt x="4496326" y="10450"/>
                </a:lnTo>
                <a:lnTo>
                  <a:pt x="3403093" y="10450"/>
                </a:lnTo>
                <a:lnTo>
                  <a:pt x="2995083" y="1045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03" name="Freeform: Shape 1102">
            <a:extLst>
              <a:ext uri="{FF2B5EF4-FFF2-40B4-BE49-F238E27FC236}">
                <a16:creationId xmlns="" xmlns:a16="http://schemas.microsoft.com/office/drawing/2014/main" id="{479F0FB3-8461-462D-84A2-53106FBF4E5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5719592"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05" name="Freeform: Shape 1104">
            <a:extLst>
              <a:ext uri="{FF2B5EF4-FFF2-40B4-BE49-F238E27FC236}">
                <a16:creationId xmlns="" xmlns:a16="http://schemas.microsoft.com/office/drawing/2014/main" id="{11E3C311-4E8A-45D9-97BF-07F5FD34697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588518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7" name="Picture 6">
            <a:extLst>
              <a:ext uri="{FF2B5EF4-FFF2-40B4-BE49-F238E27FC236}">
                <a16:creationId xmlns="" xmlns:a16="http://schemas.microsoft.com/office/drawing/2014/main" id="{E3D3EF67-3EAB-1C50-667C-796665BE32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0083" y="-192024"/>
            <a:ext cx="3236976" cy="4315968"/>
          </a:xfrm>
          <a:custGeom>
            <a:avLst/>
            <a:gdLst/>
            <a:ahLst/>
            <a:cxnLst/>
            <a:rect l="l" t="t" r="r" b="b"/>
            <a:pathLst>
              <a:path w="3058874" h="3470148">
                <a:moveTo>
                  <a:pt x="1619455" y="0"/>
                </a:moveTo>
                <a:lnTo>
                  <a:pt x="2712688" y="0"/>
                </a:lnTo>
                <a:lnTo>
                  <a:pt x="3058874" y="0"/>
                </a:lnTo>
                <a:lnTo>
                  <a:pt x="3058874" y="3470148"/>
                </a:lnTo>
                <a:lnTo>
                  <a:pt x="0" y="3470148"/>
                </a:lnTo>
                <a:lnTo>
                  <a:pt x="3126" y="3337395"/>
                </a:lnTo>
                <a:cubicBezTo>
                  <a:pt x="69921" y="1928213"/>
                  <a:pt x="634366" y="708413"/>
                  <a:pt x="1597331" y="14997"/>
                </a:cubicBezTo>
                <a:close/>
              </a:path>
            </a:pathLst>
          </a:custGeom>
        </p:spPr>
      </p:pic>
      <p:pic>
        <p:nvPicPr>
          <p:cNvPr id="1027" name="Picture 1">
            <a:extLst>
              <a:ext uri="{FF2B5EF4-FFF2-40B4-BE49-F238E27FC236}">
                <a16:creationId xmlns="" xmlns:a16="http://schemas.microsoft.com/office/drawing/2014/main" id="{DF58CF11-556C-2508-8B65-A7D7E3B432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782" b="-1"/>
          <a:stretch/>
        </p:blipFill>
        <p:spPr bwMode="auto">
          <a:xfrm>
            <a:off x="9480424" y="10"/>
            <a:ext cx="2711578" cy="34701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Jigsaw puzzles in plastic figures">
            <a:extLst>
              <a:ext uri="{FF2B5EF4-FFF2-40B4-BE49-F238E27FC236}">
                <a16:creationId xmlns="" xmlns:a16="http://schemas.microsoft.com/office/drawing/2014/main" id="{50E773C3-774E-9F05-6134-4C9304CF4BD1}"/>
              </a:ext>
            </a:extLst>
          </p:cNvPr>
          <p:cNvPicPr>
            <a:picLocks noChangeAspect="1"/>
          </p:cNvPicPr>
          <p:nvPr/>
        </p:nvPicPr>
        <p:blipFill rotWithShape="1">
          <a:blip r:embed="rId4"/>
          <a:srcRect t="4343" r="2" b="12590"/>
          <a:stretch/>
        </p:blipFill>
        <p:spPr>
          <a:xfrm>
            <a:off x="6382118" y="3515868"/>
            <a:ext cx="5809882" cy="3342132"/>
          </a:xfrm>
          <a:custGeom>
            <a:avLst/>
            <a:gdLst/>
            <a:ahLst/>
            <a:cxnLst/>
            <a:rect l="l" t="t" r="r" b="b"/>
            <a:pathLst>
              <a:path w="5809882" h="3310128">
                <a:moveTo>
                  <a:pt x="1630" y="0"/>
                </a:moveTo>
                <a:lnTo>
                  <a:pt x="3451988" y="0"/>
                </a:lnTo>
                <a:lnTo>
                  <a:pt x="4053347" y="0"/>
                </a:lnTo>
                <a:lnTo>
                  <a:pt x="4901771" y="0"/>
                </a:lnTo>
                <a:lnTo>
                  <a:pt x="5491317" y="0"/>
                </a:lnTo>
                <a:lnTo>
                  <a:pt x="5809882" y="0"/>
                </a:lnTo>
                <a:lnTo>
                  <a:pt x="5809882" y="3310128"/>
                </a:lnTo>
                <a:lnTo>
                  <a:pt x="5491317" y="3310128"/>
                </a:lnTo>
                <a:lnTo>
                  <a:pt x="4053347" y="3310128"/>
                </a:lnTo>
                <a:lnTo>
                  <a:pt x="3451988" y="3310128"/>
                </a:lnTo>
                <a:lnTo>
                  <a:pt x="3451988"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181910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 xmlns:a16="http://schemas.microsoft.com/office/drawing/2014/main" id="{49BB7E9A-6937-4BF0-9F51-A20F197B550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2" name="Freeform: Shape 31">
            <a:extLst>
              <a:ext uri="{FF2B5EF4-FFF2-40B4-BE49-F238E27FC236}">
                <a16:creationId xmlns="" xmlns:a16="http://schemas.microsoft.com/office/drawing/2014/main" id="{E0939753-89D7-48A8-8441-B9FF25CE8A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33" name="Freeform: Shape 32">
            <a:extLst>
              <a:ext uri="{FF2B5EF4-FFF2-40B4-BE49-F238E27FC236}">
                <a16:creationId xmlns="" xmlns:a16="http://schemas.microsoft.com/office/drawing/2014/main" id="{9F5CCFC5-858F-4B45-9B10-D49DD0280D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D759FA5C-69F8-4E2E-9B0C-BF33A62D22D3}"/>
              </a:ext>
            </a:extLst>
          </p:cNvPr>
          <p:cNvSpPr>
            <a:spLocks noGrp="1"/>
          </p:cNvSpPr>
          <p:nvPr>
            <p:ph type="title"/>
          </p:nvPr>
        </p:nvSpPr>
        <p:spPr>
          <a:xfrm>
            <a:off x="914400" y="442912"/>
            <a:ext cx="5411050" cy="1822123"/>
          </a:xfrm>
        </p:spPr>
        <p:txBody>
          <a:bodyPr anchor="b">
            <a:normAutofit/>
          </a:bodyPr>
          <a:lstStyle/>
          <a:p>
            <a:pPr>
              <a:lnSpc>
                <a:spcPct val="120000"/>
              </a:lnSpc>
            </a:pPr>
            <a:r>
              <a:rPr lang="en-GB" sz="2000"/>
              <a:t>At Ronald Tree, we recognise that every child is different and we embrace the fact that all of their learning journeys are unique!</a:t>
            </a:r>
          </a:p>
        </p:txBody>
      </p:sp>
      <p:sp>
        <p:nvSpPr>
          <p:cNvPr id="3" name="Content Placeholder 2">
            <a:extLst>
              <a:ext uri="{FF2B5EF4-FFF2-40B4-BE49-F238E27FC236}">
                <a16:creationId xmlns="" xmlns:a16="http://schemas.microsoft.com/office/drawing/2014/main" id="{B6161F26-DAA6-ACD5-B4DF-BCC4F8503EBD}"/>
              </a:ext>
            </a:extLst>
          </p:cNvPr>
          <p:cNvSpPr>
            <a:spLocks noGrp="1"/>
          </p:cNvSpPr>
          <p:nvPr>
            <p:ph idx="1"/>
          </p:nvPr>
        </p:nvSpPr>
        <p:spPr>
          <a:xfrm>
            <a:off x="914400" y="2496720"/>
            <a:ext cx="5181599" cy="3467518"/>
          </a:xfrm>
        </p:spPr>
        <p:txBody>
          <a:bodyPr anchor="t">
            <a:normAutofit/>
          </a:bodyPr>
          <a:lstStyle/>
          <a:p>
            <a:pPr>
              <a:lnSpc>
                <a:spcPct val="130000"/>
              </a:lnSpc>
            </a:pPr>
            <a:r>
              <a:rPr lang="en-GB" sz="1500"/>
              <a:t>This is reflected in our provision with pupils with special educational needs or disabilities. </a:t>
            </a:r>
          </a:p>
          <a:p>
            <a:pPr>
              <a:lnSpc>
                <a:spcPct val="130000"/>
              </a:lnSpc>
            </a:pPr>
            <a:r>
              <a:rPr lang="en-GB" sz="1500"/>
              <a:t>The four broad identified areas of need are: </a:t>
            </a:r>
          </a:p>
          <a:p>
            <a:pPr marL="285750" indent="-285750">
              <a:lnSpc>
                <a:spcPct val="130000"/>
              </a:lnSpc>
              <a:buFont typeface="Arial" panose="020B0604020202020204" pitchFamily="34" charset="0"/>
              <a:buChar char="•"/>
            </a:pPr>
            <a:r>
              <a:rPr lang="en-GB" sz="1500"/>
              <a:t>Communication and interaction</a:t>
            </a:r>
          </a:p>
          <a:p>
            <a:pPr marL="285750" indent="-285750">
              <a:lnSpc>
                <a:spcPct val="130000"/>
              </a:lnSpc>
              <a:buFont typeface="Arial" panose="020B0604020202020204" pitchFamily="34" charset="0"/>
              <a:buChar char="•"/>
            </a:pPr>
            <a:r>
              <a:rPr lang="en-GB" sz="1500"/>
              <a:t>Cognition and learning</a:t>
            </a:r>
          </a:p>
          <a:p>
            <a:pPr marL="285750" indent="-285750">
              <a:lnSpc>
                <a:spcPct val="130000"/>
              </a:lnSpc>
              <a:buFont typeface="Arial" panose="020B0604020202020204" pitchFamily="34" charset="0"/>
              <a:buChar char="•"/>
            </a:pPr>
            <a:r>
              <a:rPr lang="en-GB" sz="1500"/>
              <a:t>Social, emotional and mental health</a:t>
            </a:r>
          </a:p>
          <a:p>
            <a:pPr marL="285750" indent="-285750">
              <a:lnSpc>
                <a:spcPct val="130000"/>
              </a:lnSpc>
              <a:buFont typeface="Arial" panose="020B0604020202020204" pitchFamily="34" charset="0"/>
              <a:buChar char="•"/>
            </a:pPr>
            <a:r>
              <a:rPr lang="en-GB" sz="1500"/>
              <a:t>Sensory and physical needs</a:t>
            </a:r>
          </a:p>
          <a:p>
            <a:pPr>
              <a:lnSpc>
                <a:spcPct val="130000"/>
              </a:lnSpc>
            </a:pPr>
            <a:endParaRPr lang="en-GB" sz="1500"/>
          </a:p>
          <a:p>
            <a:pPr marL="285750" indent="-285750">
              <a:lnSpc>
                <a:spcPct val="130000"/>
              </a:lnSpc>
              <a:buFont typeface="Arial" panose="020B0604020202020204" pitchFamily="34" charset="0"/>
              <a:buChar char="•"/>
            </a:pPr>
            <a:endParaRPr lang="en-GB" sz="1500"/>
          </a:p>
          <a:p>
            <a:pPr>
              <a:lnSpc>
                <a:spcPct val="130000"/>
              </a:lnSpc>
            </a:pPr>
            <a:endParaRPr lang="en-GB" sz="1500"/>
          </a:p>
        </p:txBody>
      </p:sp>
      <p:sp>
        <p:nvSpPr>
          <p:cNvPr id="34" name="Freeform: Shape 33">
            <a:extLst>
              <a:ext uri="{FF2B5EF4-FFF2-40B4-BE49-F238E27FC236}">
                <a16:creationId xmlns="" xmlns:a16="http://schemas.microsoft.com/office/drawing/2014/main" id="{2348ECDC-D455-4B71-90F6-2ECC12B798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a:extLst>
              <a:ext uri="{FF2B5EF4-FFF2-40B4-BE49-F238E27FC236}">
                <a16:creationId xmlns="" xmlns:a16="http://schemas.microsoft.com/office/drawing/2014/main" id="{D709C466-6636-69EB-55FE-5BE2DFCA03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7761" y="294199"/>
            <a:ext cx="3751027" cy="5001369"/>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1017923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F438AFB5-38DC-9F7F-FE61-60D0DEB964F8}"/>
              </a:ext>
            </a:extLst>
          </p:cNvPr>
          <p:cNvSpPr>
            <a:spLocks noGrp="1"/>
          </p:cNvSpPr>
          <p:nvPr>
            <p:ph type="title"/>
          </p:nvPr>
        </p:nvSpPr>
        <p:spPr>
          <a:xfrm>
            <a:off x="992518" y="442913"/>
            <a:ext cx="5271804" cy="1639888"/>
          </a:xfrm>
        </p:spPr>
        <p:txBody>
          <a:bodyPr anchor="b">
            <a:normAutofit/>
          </a:bodyPr>
          <a:lstStyle/>
          <a:p>
            <a:r>
              <a:rPr lang="en-GB" dirty="0"/>
              <a:t>Our SEND figures for 25-26</a:t>
            </a:r>
          </a:p>
        </p:txBody>
      </p:sp>
      <p:sp>
        <p:nvSpPr>
          <p:cNvPr id="3" name="Content Placeholder 2">
            <a:extLst>
              <a:ext uri="{FF2B5EF4-FFF2-40B4-BE49-F238E27FC236}">
                <a16:creationId xmlns="" xmlns:a16="http://schemas.microsoft.com/office/drawing/2014/main" id="{3FBBB758-9B05-3050-85AF-A80204028AF9}"/>
              </a:ext>
            </a:extLst>
          </p:cNvPr>
          <p:cNvSpPr>
            <a:spLocks noGrp="1"/>
          </p:cNvSpPr>
          <p:nvPr>
            <p:ph idx="1"/>
          </p:nvPr>
        </p:nvSpPr>
        <p:spPr>
          <a:xfrm>
            <a:off x="434710" y="1967548"/>
            <a:ext cx="6027213" cy="4321492"/>
          </a:xfrm>
        </p:spPr>
        <p:txBody>
          <a:bodyPr>
            <a:normAutofit/>
          </a:bodyPr>
          <a:lstStyle/>
          <a:p>
            <a:pPr>
              <a:lnSpc>
                <a:spcPct val="130000"/>
              </a:lnSpc>
            </a:pPr>
            <a:endParaRPr lang="en-GB" sz="1200" dirty="0"/>
          </a:p>
          <a:p>
            <a:pPr>
              <a:lnSpc>
                <a:spcPct val="130000"/>
              </a:lnSpc>
            </a:pPr>
            <a:r>
              <a:rPr lang="en-GB" sz="1200" dirty="0"/>
              <a:t>By the summer of 2026, we had a total of 126 children across all our rooms at Ronald Tree.</a:t>
            </a:r>
          </a:p>
          <a:p>
            <a:pPr>
              <a:lnSpc>
                <a:spcPct val="130000"/>
              </a:lnSpc>
            </a:pPr>
            <a:r>
              <a:rPr lang="en-GB" sz="1200" dirty="0"/>
              <a:t>Of those children, 34  were on our SEND provision map, which meant they required additional or different support to access our curriculum. </a:t>
            </a:r>
          </a:p>
          <a:p>
            <a:pPr>
              <a:lnSpc>
                <a:spcPct val="130000"/>
              </a:lnSpc>
            </a:pPr>
            <a:r>
              <a:rPr lang="en-GB" sz="1200" dirty="0"/>
              <a:t>We had 10 pupils receive a final Education Health Care Plan after referral from our SEND team. We have referred a further 5 children who will be staying with us next academic year.</a:t>
            </a:r>
          </a:p>
          <a:p>
            <a:pPr>
              <a:lnSpc>
                <a:spcPct val="130000"/>
              </a:lnSpc>
            </a:pPr>
            <a:r>
              <a:rPr lang="en-GB" sz="1200" dirty="0"/>
              <a:t>We had 6 children with a diagnosis of ASD</a:t>
            </a:r>
          </a:p>
          <a:p>
            <a:pPr>
              <a:lnSpc>
                <a:spcPct val="130000"/>
              </a:lnSpc>
            </a:pPr>
            <a:r>
              <a:rPr lang="en-GB" sz="1200" dirty="0"/>
              <a:t>Our main areas of need were: communication or social, emotional and mental health</a:t>
            </a:r>
          </a:p>
        </p:txBody>
      </p:sp>
      <p:sp>
        <p:nvSpPr>
          <p:cNvPr id="11" name="Freeform: Shape 10">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 xmlns:a16="http://schemas.microsoft.com/office/drawing/2014/main" id="{55C54A75-E44A-4147-B9D0-FF46CFD316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Toy plastic numbers">
            <a:extLst>
              <a:ext uri="{FF2B5EF4-FFF2-40B4-BE49-F238E27FC236}">
                <a16:creationId xmlns="" xmlns:a16="http://schemas.microsoft.com/office/drawing/2014/main" id="{C6B484D6-4987-EBFE-3746-D3B55C95CBF3}"/>
              </a:ext>
            </a:extLst>
          </p:cNvPr>
          <p:cNvPicPr>
            <a:picLocks noChangeAspect="1"/>
          </p:cNvPicPr>
          <p:nvPr/>
        </p:nvPicPr>
        <p:blipFill rotWithShape="1">
          <a:blip r:embed="rId2"/>
          <a:srcRect l="22645" r="28804" b="-1"/>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187824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01EB68A6-3E17-318A-7877-C0DAC163D0BB}"/>
              </a:ext>
            </a:extLst>
          </p:cNvPr>
          <p:cNvSpPr>
            <a:spLocks noGrp="1"/>
          </p:cNvSpPr>
          <p:nvPr>
            <p:ph type="title"/>
          </p:nvPr>
        </p:nvSpPr>
        <p:spPr>
          <a:xfrm>
            <a:off x="992518" y="442913"/>
            <a:ext cx="5368525" cy="1639888"/>
          </a:xfrm>
        </p:spPr>
        <p:txBody>
          <a:bodyPr anchor="b">
            <a:normAutofit/>
          </a:bodyPr>
          <a:lstStyle/>
          <a:p>
            <a:pPr>
              <a:lnSpc>
                <a:spcPct val="120000"/>
              </a:lnSpc>
            </a:pPr>
            <a:r>
              <a:rPr lang="en-GB" sz="2500"/>
              <a:t>What should I do if I think my child has Special Educational Needs? </a:t>
            </a:r>
          </a:p>
        </p:txBody>
      </p:sp>
      <p:sp>
        <p:nvSpPr>
          <p:cNvPr id="3" name="Content Placeholder 2">
            <a:extLst>
              <a:ext uri="{FF2B5EF4-FFF2-40B4-BE49-F238E27FC236}">
                <a16:creationId xmlns="" xmlns:a16="http://schemas.microsoft.com/office/drawing/2014/main" id="{BAB919D1-44E5-F0B1-B038-7B3FCCEF7423}"/>
              </a:ext>
            </a:extLst>
          </p:cNvPr>
          <p:cNvSpPr>
            <a:spLocks noGrp="1"/>
          </p:cNvSpPr>
          <p:nvPr>
            <p:ph idx="1"/>
          </p:nvPr>
        </p:nvSpPr>
        <p:spPr>
          <a:xfrm>
            <a:off x="992518" y="2312988"/>
            <a:ext cx="5368525" cy="3651250"/>
          </a:xfrm>
          <a:prstGeom prst="rect">
            <a:avLst/>
          </a:prstGeom>
        </p:spPr>
        <p:txBody>
          <a:bodyPr>
            <a:normAutofit/>
          </a:bodyPr>
          <a:lstStyle/>
          <a:p>
            <a:pPr>
              <a:lnSpc>
                <a:spcPct val="130000"/>
              </a:lnSpc>
            </a:pPr>
            <a:r>
              <a:rPr lang="en-GB" sz="1300"/>
              <a:t>Firstly, don’t panic or worry or keep your thoughts to yourself.</a:t>
            </a:r>
          </a:p>
          <a:p>
            <a:pPr>
              <a:lnSpc>
                <a:spcPct val="130000"/>
              </a:lnSpc>
            </a:pPr>
            <a:r>
              <a:rPr lang="en-GB" sz="1300"/>
              <a:t>We are here to listen and support you in any way we can. </a:t>
            </a:r>
          </a:p>
          <a:p>
            <a:pPr>
              <a:lnSpc>
                <a:spcPct val="130000"/>
              </a:lnSpc>
            </a:pPr>
            <a:r>
              <a:rPr lang="en-GB" sz="1300"/>
              <a:t>Talk to your child’s key worker, to our Special Educational Needs coordinator Deb,  or to Jackie, our teacher. We will be able to talk through your concerns, offer guidance and help you to seek appropriate support if needed. </a:t>
            </a:r>
          </a:p>
          <a:p>
            <a:pPr>
              <a:lnSpc>
                <a:spcPct val="130000"/>
              </a:lnSpc>
            </a:pPr>
            <a:r>
              <a:rPr lang="en-GB" sz="1300"/>
              <a:t>You may also want to speak to other professionals such as your GP or your health visitor</a:t>
            </a:r>
          </a:p>
        </p:txBody>
      </p:sp>
      <p:sp>
        <p:nvSpPr>
          <p:cNvPr id="66" name="Freeform: Shape 65">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7073906" y="0"/>
            <a:ext cx="5118093"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8" name="Freeform: Shape 67">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62860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0" name="Freeform: Shape 69">
            <a:extLst>
              <a:ext uri="{FF2B5EF4-FFF2-40B4-BE49-F238E27FC236}">
                <a16:creationId xmlns="" xmlns:a16="http://schemas.microsoft.com/office/drawing/2014/main" id="{55C54A75-E44A-4147-B9D0-FF46CFD316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821429"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8" name="Picture 7">
            <a:extLst>
              <a:ext uri="{FF2B5EF4-FFF2-40B4-BE49-F238E27FC236}">
                <a16:creationId xmlns="" xmlns:a16="http://schemas.microsoft.com/office/drawing/2014/main" id="{FA176FE3-27DF-7A99-0FE7-1BB74149A2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63089" y="-59426"/>
            <a:ext cx="4651234" cy="3488426"/>
          </a:xfrm>
          <a:custGeom>
            <a:avLst/>
            <a:gdLst/>
            <a:ahLst/>
            <a:cxnLst/>
            <a:rect l="l" t="t" r="r" b="b"/>
            <a:pathLst>
              <a:path w="4898203" h="3470148">
                <a:moveTo>
                  <a:pt x="1619455" y="0"/>
                </a:moveTo>
                <a:lnTo>
                  <a:pt x="2712688" y="0"/>
                </a:lnTo>
                <a:lnTo>
                  <a:pt x="3492854" y="0"/>
                </a:lnTo>
                <a:lnTo>
                  <a:pt x="4540916" y="0"/>
                </a:lnTo>
                <a:lnTo>
                  <a:pt x="4707219" y="0"/>
                </a:lnTo>
                <a:lnTo>
                  <a:pt x="4898203" y="0"/>
                </a:lnTo>
                <a:lnTo>
                  <a:pt x="4898203" y="3470148"/>
                </a:lnTo>
                <a:lnTo>
                  <a:pt x="0" y="3470148"/>
                </a:lnTo>
                <a:lnTo>
                  <a:pt x="3126" y="3337395"/>
                </a:lnTo>
                <a:cubicBezTo>
                  <a:pt x="69921" y="1928213"/>
                  <a:pt x="634366" y="708413"/>
                  <a:pt x="1597331" y="14997"/>
                </a:cubicBezTo>
                <a:close/>
              </a:path>
            </a:pathLst>
          </a:custGeom>
        </p:spPr>
      </p:pic>
      <p:pic>
        <p:nvPicPr>
          <p:cNvPr id="6" name="Picture 5">
            <a:extLst>
              <a:ext uri="{FF2B5EF4-FFF2-40B4-BE49-F238E27FC236}">
                <a16:creationId xmlns="" xmlns:a16="http://schemas.microsoft.com/office/drawing/2014/main" id="{F2C1CF49-D7BA-0D80-4260-8D44913213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5219" y="3534156"/>
            <a:ext cx="4431792" cy="3323844"/>
          </a:xfrm>
          <a:custGeom>
            <a:avLst/>
            <a:gdLst/>
            <a:ahLst/>
            <a:cxnLst/>
            <a:rect l="l" t="t" r="r" b="b"/>
            <a:pathLst>
              <a:path w="4901771" h="3305556">
                <a:moveTo>
                  <a:pt x="1630" y="0"/>
                </a:moveTo>
                <a:lnTo>
                  <a:pt x="4901771" y="0"/>
                </a:lnTo>
                <a:lnTo>
                  <a:pt x="4901771" y="3305556"/>
                </a:lnTo>
                <a:lnTo>
                  <a:pt x="4710787" y="3305556"/>
                </a:lnTo>
                <a:lnTo>
                  <a:pt x="4544484" y="3305556"/>
                </a:lnTo>
                <a:lnTo>
                  <a:pt x="3496422"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392831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2" name="Freeform: Shape 71">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4" name="Freeform: Shape 73">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34820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76" name="Freeform: Shape 75">
            <a:extLst>
              <a:ext uri="{FF2B5EF4-FFF2-40B4-BE49-F238E27FC236}">
                <a16:creationId xmlns="" xmlns:a16="http://schemas.microsoft.com/office/drawing/2014/main" id="{AC4CE3C4-3600-4353-9FE1-B32D06BEF02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1083F2F7-7C10-C62E-D446-EFF21660D246}"/>
              </a:ext>
            </a:extLst>
          </p:cNvPr>
          <p:cNvSpPr>
            <a:spLocks noGrp="1"/>
          </p:cNvSpPr>
          <p:nvPr>
            <p:ph type="title"/>
          </p:nvPr>
        </p:nvSpPr>
        <p:spPr>
          <a:xfrm>
            <a:off x="992518" y="442913"/>
            <a:ext cx="5185645" cy="1639888"/>
          </a:xfrm>
        </p:spPr>
        <p:txBody>
          <a:bodyPr anchor="b">
            <a:normAutofit/>
          </a:bodyPr>
          <a:lstStyle/>
          <a:p>
            <a:pPr>
              <a:lnSpc>
                <a:spcPct val="120000"/>
              </a:lnSpc>
            </a:pPr>
            <a:r>
              <a:rPr lang="en-GB" sz="2500"/>
              <a:t>How does the nursery know if a child needs extra help? </a:t>
            </a:r>
          </a:p>
        </p:txBody>
      </p:sp>
      <p:sp>
        <p:nvSpPr>
          <p:cNvPr id="3" name="Content Placeholder 2">
            <a:extLst>
              <a:ext uri="{FF2B5EF4-FFF2-40B4-BE49-F238E27FC236}">
                <a16:creationId xmlns="" xmlns:a16="http://schemas.microsoft.com/office/drawing/2014/main" id="{D225629A-5C44-7C65-9B9C-E5C0FDDA3519}"/>
              </a:ext>
            </a:extLst>
          </p:cNvPr>
          <p:cNvSpPr>
            <a:spLocks noGrp="1"/>
          </p:cNvSpPr>
          <p:nvPr>
            <p:ph idx="1"/>
          </p:nvPr>
        </p:nvSpPr>
        <p:spPr>
          <a:xfrm>
            <a:off x="992519" y="1978006"/>
            <a:ext cx="5798806" cy="3986232"/>
          </a:xfrm>
        </p:spPr>
        <p:txBody>
          <a:bodyPr>
            <a:normAutofit/>
          </a:bodyPr>
          <a:lstStyle/>
          <a:p>
            <a:pPr>
              <a:lnSpc>
                <a:spcPct val="130000"/>
              </a:lnSpc>
            </a:pPr>
            <a:r>
              <a:rPr lang="en-GB" sz="900" dirty="0"/>
              <a:t>At Ronald Tree we have a professional, confident team of practitioners. Pupil observation happens all the time and we use these observations to assess progress and attainment against national guidance documents. </a:t>
            </a:r>
          </a:p>
          <a:p>
            <a:pPr>
              <a:lnSpc>
                <a:spcPct val="130000"/>
              </a:lnSpc>
            </a:pPr>
            <a:r>
              <a:rPr lang="en-GB" sz="900" dirty="0"/>
              <a:t>If a pupil is working at a level significantly below expectations for their age or is not showing progress in particular areas of development, we may assess them using more focussed tools such as the Developmental Profile provided by our Special Needs support service or the Communication and Language toolkit ’</a:t>
            </a:r>
            <a:r>
              <a:rPr lang="en-GB" sz="900" dirty="0" err="1"/>
              <a:t>WellComm</a:t>
            </a:r>
            <a:r>
              <a:rPr lang="en-GB" sz="900" dirty="0"/>
              <a:t>’</a:t>
            </a:r>
          </a:p>
          <a:p>
            <a:pPr>
              <a:lnSpc>
                <a:spcPct val="130000"/>
              </a:lnSpc>
            </a:pPr>
            <a:r>
              <a:rPr lang="en-GB" sz="900" dirty="0"/>
              <a:t>We often ask parents to complete these alongside us as we know children show different abilities in different situations. </a:t>
            </a:r>
          </a:p>
          <a:p>
            <a:pPr>
              <a:lnSpc>
                <a:spcPct val="130000"/>
              </a:lnSpc>
            </a:pPr>
            <a:r>
              <a:rPr lang="en-GB" sz="900" dirty="0"/>
              <a:t>We will always talk with families before drawing any conclusions on whether or not a child needs additional support in the nursery.</a:t>
            </a:r>
          </a:p>
          <a:p>
            <a:pPr>
              <a:lnSpc>
                <a:spcPct val="130000"/>
              </a:lnSpc>
            </a:pPr>
            <a:endParaRPr lang="en-GB" sz="900" dirty="0"/>
          </a:p>
          <a:p>
            <a:pPr>
              <a:lnSpc>
                <a:spcPct val="130000"/>
              </a:lnSpc>
            </a:pPr>
            <a:r>
              <a:rPr lang="en-GB" sz="900" dirty="0"/>
              <a:t>Some children arrive with support already in place having been referred by their health visitor or doctor  </a:t>
            </a:r>
          </a:p>
        </p:txBody>
      </p:sp>
      <p:pic>
        <p:nvPicPr>
          <p:cNvPr id="8" name="Picture 7">
            <a:extLst>
              <a:ext uri="{FF2B5EF4-FFF2-40B4-BE49-F238E27FC236}">
                <a16:creationId xmlns="" xmlns:a16="http://schemas.microsoft.com/office/drawing/2014/main" id="{713D364C-7FDF-89FF-6F38-072FF63180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1280" y="1543362"/>
            <a:ext cx="2765255" cy="3687006"/>
          </a:xfrm>
          <a:prstGeom prst="rect">
            <a:avLst/>
          </a:prstGeom>
        </p:spPr>
      </p:pic>
    </p:spTree>
    <p:extLst>
      <p:ext uri="{BB962C8B-B14F-4D97-AF65-F5344CB8AC3E}">
        <p14:creationId xmlns:p14="http://schemas.microsoft.com/office/powerpoint/2010/main" val="2176397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D96BF273-F498-E35A-A20B-91F0AA0DFD9E}"/>
              </a:ext>
            </a:extLst>
          </p:cNvPr>
          <p:cNvSpPr>
            <a:spLocks noGrp="1"/>
          </p:cNvSpPr>
          <p:nvPr>
            <p:ph type="title"/>
          </p:nvPr>
        </p:nvSpPr>
        <p:spPr>
          <a:xfrm>
            <a:off x="992518" y="442913"/>
            <a:ext cx="5271804" cy="1639888"/>
          </a:xfrm>
        </p:spPr>
        <p:txBody>
          <a:bodyPr anchor="b">
            <a:normAutofit/>
          </a:bodyPr>
          <a:lstStyle/>
          <a:p>
            <a:pPr>
              <a:lnSpc>
                <a:spcPct val="120000"/>
              </a:lnSpc>
            </a:pPr>
            <a:r>
              <a:rPr lang="en-GB" sz="2500"/>
              <a:t>How will both school and I know how my child is doing?</a:t>
            </a:r>
          </a:p>
        </p:txBody>
      </p:sp>
      <p:sp>
        <p:nvSpPr>
          <p:cNvPr id="19" name="Content Placeholder 2">
            <a:extLst>
              <a:ext uri="{FF2B5EF4-FFF2-40B4-BE49-F238E27FC236}">
                <a16:creationId xmlns="" xmlns:a16="http://schemas.microsoft.com/office/drawing/2014/main" id="{4F15130A-D5FA-0290-0722-D9E88B7CBFAC}"/>
              </a:ext>
            </a:extLst>
          </p:cNvPr>
          <p:cNvSpPr>
            <a:spLocks noGrp="1"/>
          </p:cNvSpPr>
          <p:nvPr>
            <p:ph idx="1"/>
          </p:nvPr>
        </p:nvSpPr>
        <p:spPr>
          <a:xfrm>
            <a:off x="992519" y="2312988"/>
            <a:ext cx="5271804" cy="3651250"/>
          </a:xfrm>
        </p:spPr>
        <p:txBody>
          <a:bodyPr>
            <a:normAutofit/>
          </a:bodyPr>
          <a:lstStyle/>
          <a:p>
            <a:pPr>
              <a:lnSpc>
                <a:spcPct val="130000"/>
              </a:lnSpc>
            </a:pPr>
            <a:r>
              <a:rPr lang="en-GB" sz="1000" dirty="0"/>
              <a:t>We will have an early discussion with families and regular meetings and catch-ups after that. These conversations will ensure that: </a:t>
            </a:r>
          </a:p>
          <a:p>
            <a:pPr marL="285750" indent="-285750">
              <a:lnSpc>
                <a:spcPct val="130000"/>
              </a:lnSpc>
              <a:buFont typeface="Arial" panose="020B0604020202020204" pitchFamily="34" charset="0"/>
              <a:buChar char="•"/>
            </a:pPr>
            <a:r>
              <a:rPr lang="en-GB" sz="1000" dirty="0"/>
              <a:t>Everyone develops a good understanding of the child’s strengths and difficulty</a:t>
            </a:r>
          </a:p>
          <a:p>
            <a:pPr marL="285750" indent="-285750">
              <a:lnSpc>
                <a:spcPct val="130000"/>
              </a:lnSpc>
              <a:buFont typeface="Arial" panose="020B0604020202020204" pitchFamily="34" charset="0"/>
              <a:buChar char="•"/>
            </a:pPr>
            <a:r>
              <a:rPr lang="en-GB" sz="1000" dirty="0"/>
              <a:t>We take into account family concerns and any recommendations by professionals</a:t>
            </a:r>
          </a:p>
          <a:p>
            <a:pPr marL="285750" indent="-285750">
              <a:lnSpc>
                <a:spcPct val="130000"/>
              </a:lnSpc>
              <a:buFont typeface="Arial" panose="020B0604020202020204" pitchFamily="34" charset="0"/>
              <a:buChar char="•"/>
            </a:pPr>
            <a:r>
              <a:rPr lang="en-GB" sz="1000" dirty="0"/>
              <a:t>Everyone is clear on the agreed outcomes for the child</a:t>
            </a:r>
          </a:p>
          <a:p>
            <a:pPr>
              <a:lnSpc>
                <a:spcPct val="130000"/>
              </a:lnSpc>
            </a:pPr>
            <a:r>
              <a:rPr lang="en-GB" sz="1000" dirty="0"/>
              <a:t>Parents are also invited to chat to staff and key workers on a daily basis as they drop off and collect their child. </a:t>
            </a:r>
          </a:p>
          <a:p>
            <a:pPr>
              <a:lnSpc>
                <a:spcPct val="130000"/>
              </a:lnSpc>
            </a:pPr>
            <a:r>
              <a:rPr lang="en-GB" sz="1000" dirty="0"/>
              <a:t>Observations are shared on Tapestry. Parents are strongly encouraged to share their views of the child on here too</a:t>
            </a:r>
          </a:p>
          <a:p>
            <a:pPr>
              <a:lnSpc>
                <a:spcPct val="130000"/>
              </a:lnSpc>
            </a:pPr>
            <a:r>
              <a:rPr lang="en-GB" sz="1000" dirty="0"/>
              <a:t>School will continue to observe your child and assess their progress towards individual objectives. </a:t>
            </a:r>
          </a:p>
        </p:txBody>
      </p:sp>
      <p:sp>
        <p:nvSpPr>
          <p:cNvPr id="48" name="Freeform: Shape 47">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0" name="Freeform: Shape 49">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 xmlns:a16="http://schemas.microsoft.com/office/drawing/2014/main" id="{55C54A75-E44A-4147-B9D0-FF46CFD316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7" name="Picture 6">
            <a:extLst>
              <a:ext uri="{FF2B5EF4-FFF2-40B4-BE49-F238E27FC236}">
                <a16:creationId xmlns="" xmlns:a16="http://schemas.microsoft.com/office/drawing/2014/main" id="{F56F8F4D-FFB8-A1C7-94CA-E41C97301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3882" y="103588"/>
            <a:ext cx="4988118" cy="6650824"/>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8448697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7" name="Rectangle 86">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a:extLst>
              <a:ext uri="{FF2B5EF4-FFF2-40B4-BE49-F238E27FC236}">
                <a16:creationId xmlns="" xmlns:a16="http://schemas.microsoft.com/office/drawing/2014/main" id="{ACAC0299-89FF-2601-28BD-AD2DCE5B63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5012" y="1"/>
            <a:ext cx="5143499"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89" name="Freeform: Shape 88">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91" name="Freeform: Shape 90">
            <a:extLst>
              <a:ext uri="{FF2B5EF4-FFF2-40B4-BE49-F238E27FC236}">
                <a16:creationId xmlns="" xmlns:a16="http://schemas.microsoft.com/office/drawing/2014/main" id="{0BA56A81-C9DD-4EBA-9E13-32FFB51CF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3" name="Freeform: Shape 92">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7E901540-CD2F-FF96-5078-80859A805251}"/>
              </a:ext>
            </a:extLst>
          </p:cNvPr>
          <p:cNvSpPr>
            <a:spLocks noGrp="1"/>
          </p:cNvSpPr>
          <p:nvPr>
            <p:ph type="title"/>
          </p:nvPr>
        </p:nvSpPr>
        <p:spPr>
          <a:xfrm>
            <a:off x="992518" y="442913"/>
            <a:ext cx="4780129" cy="1639888"/>
          </a:xfrm>
        </p:spPr>
        <p:txBody>
          <a:bodyPr anchor="b">
            <a:normAutofit/>
          </a:bodyPr>
          <a:lstStyle/>
          <a:p>
            <a:pPr>
              <a:lnSpc>
                <a:spcPct val="120000"/>
              </a:lnSpc>
            </a:pPr>
            <a:r>
              <a:rPr lang="en-GB" sz="2500"/>
              <a:t>How will the curriculum be matched to my child’s needs? </a:t>
            </a:r>
            <a:endParaRPr lang="en-GB" sz="2500" dirty="0"/>
          </a:p>
        </p:txBody>
      </p:sp>
      <p:sp>
        <p:nvSpPr>
          <p:cNvPr id="3" name="Content Placeholder 2">
            <a:extLst>
              <a:ext uri="{FF2B5EF4-FFF2-40B4-BE49-F238E27FC236}">
                <a16:creationId xmlns="" xmlns:a16="http://schemas.microsoft.com/office/drawing/2014/main" id="{F4899E6F-927A-85A1-5931-1D4A6911FF4D}"/>
              </a:ext>
            </a:extLst>
          </p:cNvPr>
          <p:cNvSpPr>
            <a:spLocks noGrp="1"/>
          </p:cNvSpPr>
          <p:nvPr>
            <p:ph idx="1"/>
          </p:nvPr>
        </p:nvSpPr>
        <p:spPr>
          <a:xfrm>
            <a:off x="363868" y="2082801"/>
            <a:ext cx="5932157" cy="4040188"/>
          </a:xfrm>
        </p:spPr>
        <p:txBody>
          <a:bodyPr>
            <a:normAutofit/>
          </a:bodyPr>
          <a:lstStyle/>
          <a:p>
            <a:pPr>
              <a:lnSpc>
                <a:spcPct val="130000"/>
              </a:lnSpc>
            </a:pPr>
            <a:r>
              <a:rPr lang="en-GB" sz="900" dirty="0"/>
              <a:t>Your child will be able to access all areas of the curriculum at Ronald Tree.</a:t>
            </a:r>
          </a:p>
          <a:p>
            <a:pPr>
              <a:lnSpc>
                <a:spcPct val="130000"/>
              </a:lnSpc>
            </a:pPr>
            <a:r>
              <a:rPr lang="en-GB" sz="900" dirty="0"/>
              <a:t>We follow the ‘Graduated Approach’ – this means we follow a cycle of: Assess-Plan-Do-Review</a:t>
            </a:r>
          </a:p>
          <a:p>
            <a:pPr>
              <a:lnSpc>
                <a:spcPct val="130000"/>
              </a:lnSpc>
            </a:pPr>
            <a:r>
              <a:rPr lang="en-GB" sz="900" dirty="0"/>
              <a:t>If your child is identified as having SEND, we will provide support that is ‘additional to or different from’ our regular differentiated provision.</a:t>
            </a:r>
          </a:p>
          <a:p>
            <a:pPr>
              <a:lnSpc>
                <a:spcPct val="130000"/>
              </a:lnSpc>
            </a:pPr>
            <a:r>
              <a:rPr lang="en-GB" sz="900" dirty="0"/>
              <a:t>Your child will have their own targets and may work with one of our SEND staff team members. This work could involve extra support in the classroom or one to one or small group work in our specially set out ‘Tiger room’</a:t>
            </a:r>
          </a:p>
          <a:p>
            <a:pPr>
              <a:lnSpc>
                <a:spcPct val="130000"/>
              </a:lnSpc>
            </a:pPr>
            <a:r>
              <a:rPr lang="en-GB" sz="900" dirty="0"/>
              <a:t>Depending on need, some children may remain in our younger, smaller Teddy Bear room to ensure their safety and well-being needs are met</a:t>
            </a:r>
          </a:p>
          <a:p>
            <a:pPr>
              <a:lnSpc>
                <a:spcPct val="130000"/>
              </a:lnSpc>
            </a:pPr>
            <a:r>
              <a:rPr lang="en-GB" sz="900" dirty="0"/>
              <a:t>Where external agencies are involved, we work closely together with them and your family.</a:t>
            </a:r>
          </a:p>
          <a:p>
            <a:pPr>
              <a:lnSpc>
                <a:spcPct val="130000"/>
              </a:lnSpc>
            </a:pPr>
            <a:r>
              <a:rPr lang="en-GB" sz="900" dirty="0"/>
              <a:t>Ongoing observations guide us throughout. </a:t>
            </a:r>
          </a:p>
          <a:p>
            <a:pPr>
              <a:lnSpc>
                <a:spcPct val="130000"/>
              </a:lnSpc>
            </a:pPr>
            <a:r>
              <a:rPr lang="en-GB" sz="900" dirty="0"/>
              <a:t>Whatever stage of their learning journey they are on, support will be given at their pace and level of need to help them progress to the next step. </a:t>
            </a:r>
          </a:p>
          <a:p>
            <a:pPr>
              <a:lnSpc>
                <a:spcPct val="130000"/>
              </a:lnSpc>
            </a:pPr>
            <a:endParaRPr lang="en-GB" sz="700" dirty="0"/>
          </a:p>
        </p:txBody>
      </p:sp>
    </p:spTree>
    <p:extLst>
      <p:ext uri="{BB962C8B-B14F-4D97-AF65-F5344CB8AC3E}">
        <p14:creationId xmlns:p14="http://schemas.microsoft.com/office/powerpoint/2010/main" val="1699693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a:extLst>
              <a:ext uri="{FF2B5EF4-FFF2-40B4-BE49-F238E27FC236}">
                <a16:creationId xmlns="" xmlns:a16="http://schemas.microsoft.com/office/drawing/2014/main" id="{51B468C7-D442-31BD-EA48-C0531CCCB5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1118" y="616170"/>
            <a:ext cx="7500881" cy="5625661"/>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56" name="Freeform: Shape 55">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58" name="Freeform: Shape 57">
            <a:extLst>
              <a:ext uri="{FF2B5EF4-FFF2-40B4-BE49-F238E27FC236}">
                <a16:creationId xmlns="" xmlns:a16="http://schemas.microsoft.com/office/drawing/2014/main" id="{0BA56A81-C9DD-4EBA-9E13-32FFB51CF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2B663269-818A-9224-D942-71CE1AB67190}"/>
              </a:ext>
            </a:extLst>
          </p:cNvPr>
          <p:cNvSpPr>
            <a:spLocks noGrp="1"/>
          </p:cNvSpPr>
          <p:nvPr>
            <p:ph type="title"/>
          </p:nvPr>
        </p:nvSpPr>
        <p:spPr>
          <a:xfrm>
            <a:off x="992518" y="442913"/>
            <a:ext cx="4780129" cy="1639888"/>
          </a:xfrm>
        </p:spPr>
        <p:txBody>
          <a:bodyPr anchor="b">
            <a:normAutofit/>
          </a:bodyPr>
          <a:lstStyle/>
          <a:p>
            <a:pPr>
              <a:lnSpc>
                <a:spcPct val="120000"/>
              </a:lnSpc>
            </a:pPr>
            <a:r>
              <a:rPr lang="en-GB" sz="2000"/>
              <a:t>How are the school resources allocated and matched to the child’s need? </a:t>
            </a:r>
          </a:p>
        </p:txBody>
      </p:sp>
      <p:sp>
        <p:nvSpPr>
          <p:cNvPr id="3" name="Content Placeholder 2">
            <a:extLst>
              <a:ext uri="{FF2B5EF4-FFF2-40B4-BE49-F238E27FC236}">
                <a16:creationId xmlns="" xmlns:a16="http://schemas.microsoft.com/office/drawing/2014/main" id="{D9E543B5-B078-4895-8A18-7A48F56A3B60}"/>
              </a:ext>
            </a:extLst>
          </p:cNvPr>
          <p:cNvSpPr>
            <a:spLocks noGrp="1"/>
          </p:cNvSpPr>
          <p:nvPr>
            <p:ph idx="1"/>
          </p:nvPr>
        </p:nvSpPr>
        <p:spPr>
          <a:xfrm>
            <a:off x="289250" y="2082801"/>
            <a:ext cx="6260840" cy="4234023"/>
          </a:xfrm>
        </p:spPr>
        <p:txBody>
          <a:bodyPr>
            <a:noAutofit/>
          </a:bodyPr>
          <a:lstStyle/>
          <a:p>
            <a:pPr>
              <a:lnSpc>
                <a:spcPct val="130000"/>
              </a:lnSpc>
            </a:pPr>
            <a:r>
              <a:rPr lang="en-GB" sz="900" dirty="0"/>
              <a:t>We have an experienced, passionate team of SEND specific practitioners who work closely with our pupils with SEND and their families. We also offer training to all our practitioners and provide opportunities to share good practice.</a:t>
            </a:r>
          </a:p>
          <a:p>
            <a:pPr>
              <a:lnSpc>
                <a:spcPct val="130000"/>
              </a:lnSpc>
            </a:pPr>
            <a:r>
              <a:rPr lang="en-GB" sz="900" dirty="0"/>
              <a:t>The team are trained to support a number of individual needs and Jackie, our qualified teacher adapts planning and objectives in light of observations. She has allocated time outside of the classroom to complete this work.</a:t>
            </a:r>
          </a:p>
          <a:p>
            <a:pPr>
              <a:lnSpc>
                <a:spcPct val="130000"/>
              </a:lnSpc>
            </a:pPr>
            <a:r>
              <a:rPr lang="en-GB" sz="900" dirty="0"/>
              <a:t>We work very closely with the LA Special Needs Support Service and are advised by the LA Speech and language team who provide individualised objectives and guidance for individual pupils. </a:t>
            </a:r>
          </a:p>
          <a:p>
            <a:pPr>
              <a:lnSpc>
                <a:spcPct val="130000"/>
              </a:lnSpc>
            </a:pPr>
            <a:r>
              <a:rPr lang="en-GB" sz="900" dirty="0">
                <a:solidFill>
                  <a:schemeClr val="tx1"/>
                </a:solidFill>
              </a:rPr>
              <a:t>Our pupils with an EHCP receive funding from the LA which enables us to employ an additional member of staff to work with them as well as employ a speech and language therapist to assess pupils, work with them and train staff. </a:t>
            </a:r>
          </a:p>
          <a:p>
            <a:pPr>
              <a:lnSpc>
                <a:spcPct val="130000"/>
              </a:lnSpc>
            </a:pPr>
            <a:r>
              <a:rPr lang="en-GB" sz="900" dirty="0"/>
              <a:t>We have a separate play space we named the ‘Tiger Room’. In here,  we can take children for small group work and one to one tasks away from the hustle and bustle of the main nursery rooms. This has been invaluable in building our capacity to support children with complex learning differences and is an established part of our nursery since it’s implementation in 2022.</a:t>
            </a:r>
          </a:p>
        </p:txBody>
      </p:sp>
    </p:spTree>
    <p:extLst>
      <p:ext uri="{BB962C8B-B14F-4D97-AF65-F5344CB8AC3E}">
        <p14:creationId xmlns:p14="http://schemas.microsoft.com/office/powerpoint/2010/main" val="92712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 xmlns:a16="http://schemas.microsoft.com/office/drawing/2014/main" id="{49BB7E9A-6937-4BF0-9F51-A20F197B550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3" name="Freeform: Shape 22">
            <a:extLst>
              <a:ext uri="{FF2B5EF4-FFF2-40B4-BE49-F238E27FC236}">
                <a16:creationId xmlns="" xmlns:a16="http://schemas.microsoft.com/office/drawing/2014/main" id="{E0939753-89D7-48A8-8441-B9FF25CE8A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5" name="Freeform: Shape 24">
            <a:extLst>
              <a:ext uri="{FF2B5EF4-FFF2-40B4-BE49-F238E27FC236}">
                <a16:creationId xmlns="" xmlns:a16="http://schemas.microsoft.com/office/drawing/2014/main" id="{9F5CCFC5-858F-4B45-9B10-D49DD0280D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42158750-AD9B-C146-F13B-77DCBAA32EAE}"/>
              </a:ext>
            </a:extLst>
          </p:cNvPr>
          <p:cNvSpPr>
            <a:spLocks noGrp="1"/>
          </p:cNvSpPr>
          <p:nvPr>
            <p:ph type="title"/>
          </p:nvPr>
        </p:nvSpPr>
        <p:spPr>
          <a:xfrm>
            <a:off x="914400" y="442912"/>
            <a:ext cx="5411050" cy="1822123"/>
          </a:xfrm>
        </p:spPr>
        <p:txBody>
          <a:bodyPr anchor="b">
            <a:normAutofit/>
          </a:bodyPr>
          <a:lstStyle/>
          <a:p>
            <a:pPr>
              <a:lnSpc>
                <a:spcPct val="120000"/>
              </a:lnSpc>
            </a:pPr>
            <a:r>
              <a:rPr lang="en-GB" sz="2700"/>
              <a:t>How does the school judge if the support has had an impact? </a:t>
            </a:r>
          </a:p>
        </p:txBody>
      </p:sp>
      <p:sp>
        <p:nvSpPr>
          <p:cNvPr id="3" name="Content Placeholder 2">
            <a:extLst>
              <a:ext uri="{FF2B5EF4-FFF2-40B4-BE49-F238E27FC236}">
                <a16:creationId xmlns="" xmlns:a16="http://schemas.microsoft.com/office/drawing/2014/main" id="{7B36CBA4-A91F-E3FC-106D-D53B4EAE60FC}"/>
              </a:ext>
            </a:extLst>
          </p:cNvPr>
          <p:cNvSpPr>
            <a:spLocks noGrp="1"/>
          </p:cNvSpPr>
          <p:nvPr>
            <p:ph idx="1"/>
          </p:nvPr>
        </p:nvSpPr>
        <p:spPr>
          <a:xfrm>
            <a:off x="684951" y="2265035"/>
            <a:ext cx="5938631" cy="4150053"/>
          </a:xfrm>
        </p:spPr>
        <p:txBody>
          <a:bodyPr anchor="t">
            <a:normAutofit/>
          </a:bodyPr>
          <a:lstStyle/>
          <a:p>
            <a:pPr>
              <a:lnSpc>
                <a:spcPct val="130000"/>
              </a:lnSpc>
            </a:pPr>
            <a:r>
              <a:rPr lang="en-GB" sz="900" dirty="0"/>
              <a:t>Children’s progress will be assessed against age related expectations three times during the year. Assessments which are broken down into smaller stages (Portage assessments, speech and language assessments and Tapestry assessments) may be used for these children to assess their progress more appropriately. </a:t>
            </a:r>
          </a:p>
          <a:p>
            <a:pPr>
              <a:lnSpc>
                <a:spcPct val="130000"/>
              </a:lnSpc>
            </a:pPr>
            <a:r>
              <a:rPr lang="en-GB" sz="900" dirty="0"/>
              <a:t>Some pupils with SEND will have an Individual Play Plan with their objectives on there. These are reviewed termly as part of our cycle and new targets are set. However, all of the staff here follow a ‘Planning in the moment’ approach – so we don’t wait until a termly review to move children forward if we can see their targets have been met. </a:t>
            </a:r>
          </a:p>
          <a:p>
            <a:pPr>
              <a:lnSpc>
                <a:spcPct val="130000"/>
              </a:lnSpc>
            </a:pPr>
            <a:endParaRPr lang="en-GB" sz="900" dirty="0"/>
          </a:p>
          <a:p>
            <a:pPr>
              <a:lnSpc>
                <a:spcPct val="130000"/>
              </a:lnSpc>
            </a:pPr>
            <a:r>
              <a:rPr lang="en-GB" sz="900" dirty="0"/>
              <a:t>We complete focus child reports, the </a:t>
            </a:r>
            <a:r>
              <a:rPr lang="en-GB" sz="900" dirty="0" err="1"/>
              <a:t>WellComm</a:t>
            </a:r>
            <a:r>
              <a:rPr lang="en-GB" sz="900" dirty="0"/>
              <a:t>  speech and language tool  and further Tapestry observations on our  pupils to track progress and engagement.</a:t>
            </a:r>
          </a:p>
          <a:p>
            <a:pPr>
              <a:lnSpc>
                <a:spcPct val="130000"/>
              </a:lnSpc>
            </a:pPr>
            <a:endParaRPr lang="en-GB" sz="900" dirty="0"/>
          </a:p>
          <a:p>
            <a:pPr>
              <a:lnSpc>
                <a:spcPct val="130000"/>
              </a:lnSpc>
            </a:pPr>
            <a:r>
              <a:rPr lang="en-GB" sz="900" dirty="0"/>
              <a:t>The head teacher, Deb, reports on the progress of our pupils with SEND three times a year to our Governing body.  </a:t>
            </a:r>
          </a:p>
        </p:txBody>
      </p:sp>
      <p:sp>
        <p:nvSpPr>
          <p:cNvPr id="27" name="Freeform: Shape 26">
            <a:extLst>
              <a:ext uri="{FF2B5EF4-FFF2-40B4-BE49-F238E27FC236}">
                <a16:creationId xmlns="" xmlns:a16="http://schemas.microsoft.com/office/drawing/2014/main" id="{2348ECDC-D455-4B71-90F6-2ECC12B7983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6" name="Picture 5">
            <a:extLst>
              <a:ext uri="{FF2B5EF4-FFF2-40B4-BE49-F238E27FC236}">
                <a16:creationId xmlns="" xmlns:a16="http://schemas.microsoft.com/office/drawing/2014/main" id="{8DD5D33E-0F04-8409-0430-9ED501082C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6022" y="288189"/>
            <a:ext cx="3751027" cy="5001369"/>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1745935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0E77A288-1269-A36D-1322-D5BC5BC56733}"/>
              </a:ext>
            </a:extLst>
          </p:cNvPr>
          <p:cNvSpPr>
            <a:spLocks noGrp="1"/>
          </p:cNvSpPr>
          <p:nvPr>
            <p:ph type="title"/>
          </p:nvPr>
        </p:nvSpPr>
        <p:spPr>
          <a:xfrm>
            <a:off x="992518" y="442913"/>
            <a:ext cx="5368525" cy="1639888"/>
          </a:xfrm>
        </p:spPr>
        <p:txBody>
          <a:bodyPr anchor="b">
            <a:normAutofit/>
          </a:bodyPr>
          <a:lstStyle/>
          <a:p>
            <a:pPr>
              <a:lnSpc>
                <a:spcPct val="120000"/>
              </a:lnSpc>
            </a:pPr>
            <a:r>
              <a:rPr lang="en-GB" sz="2200"/>
              <a:t>How will my child be included in all of the learning opportunities at Ronald Tree? </a:t>
            </a:r>
          </a:p>
        </p:txBody>
      </p:sp>
      <p:sp>
        <p:nvSpPr>
          <p:cNvPr id="3" name="Content Placeholder 2">
            <a:extLst>
              <a:ext uri="{FF2B5EF4-FFF2-40B4-BE49-F238E27FC236}">
                <a16:creationId xmlns="" xmlns:a16="http://schemas.microsoft.com/office/drawing/2014/main" id="{993E1365-B429-FE77-D600-D71208EE5AEC}"/>
              </a:ext>
            </a:extLst>
          </p:cNvPr>
          <p:cNvSpPr>
            <a:spLocks noGrp="1"/>
          </p:cNvSpPr>
          <p:nvPr>
            <p:ph idx="1"/>
          </p:nvPr>
        </p:nvSpPr>
        <p:spPr>
          <a:xfrm>
            <a:off x="558800" y="2312988"/>
            <a:ext cx="5802243" cy="3651250"/>
          </a:xfrm>
        </p:spPr>
        <p:txBody>
          <a:bodyPr>
            <a:normAutofit/>
          </a:bodyPr>
          <a:lstStyle/>
          <a:p>
            <a:pPr>
              <a:lnSpc>
                <a:spcPct val="130000"/>
              </a:lnSpc>
            </a:pPr>
            <a:r>
              <a:rPr lang="en-GB" sz="700" dirty="0"/>
              <a:t>All children have access to the range of activities in nursery. All children mix with one another during the nursery session, choosing their own friendship groups and activities. </a:t>
            </a:r>
          </a:p>
          <a:p>
            <a:pPr>
              <a:lnSpc>
                <a:spcPct val="130000"/>
              </a:lnSpc>
            </a:pPr>
            <a:r>
              <a:rPr lang="en-GB" sz="700" dirty="0"/>
              <a:t>Children identified as having SEND may engage in small group work with an Early Years Practitioner in which those children without SEND may be included in the group to encourage social skills or cognitive development. </a:t>
            </a:r>
          </a:p>
          <a:p>
            <a:pPr>
              <a:lnSpc>
                <a:spcPct val="130000"/>
              </a:lnSpc>
            </a:pPr>
            <a:r>
              <a:rPr lang="en-GB" sz="700" dirty="0"/>
              <a:t>During special ‘events’ such as trips out or visitors coming in to the setting, we will work with families to ensure as much participation as possible – by asking a family member to join us for example. However, the child’s well-being is of ultimate importance to us and we may decide together that some events could overwhelm a child and offer an alternative. </a:t>
            </a:r>
          </a:p>
          <a:p>
            <a:pPr>
              <a:lnSpc>
                <a:spcPct val="130000"/>
              </a:lnSpc>
            </a:pPr>
            <a:r>
              <a:rPr lang="en-GB" sz="700" dirty="0"/>
              <a:t>Safeguarding procedures are in place to ensure the safety of all children.</a:t>
            </a:r>
          </a:p>
          <a:p>
            <a:pPr>
              <a:lnSpc>
                <a:spcPct val="130000"/>
              </a:lnSpc>
            </a:pPr>
            <a:r>
              <a:rPr lang="en-GB" sz="700" dirty="0"/>
              <a:t>Those children with additional needs are supported to develop alternative means of communication such as pictures or sign to express their emotions.</a:t>
            </a:r>
          </a:p>
          <a:p>
            <a:pPr>
              <a:lnSpc>
                <a:spcPct val="130000"/>
              </a:lnSpc>
            </a:pPr>
            <a:r>
              <a:rPr lang="en-GB" sz="700" dirty="0"/>
              <a:t>All children are treated respectfully and inclusively.</a:t>
            </a:r>
          </a:p>
          <a:p>
            <a:pPr>
              <a:lnSpc>
                <a:spcPct val="130000"/>
              </a:lnSpc>
            </a:pPr>
            <a:r>
              <a:rPr lang="en-GB" sz="700" dirty="0"/>
              <a:t>Our school Accessibility plan can be found on our website. We are a one storey building with appropriate access to all areas.</a:t>
            </a:r>
          </a:p>
          <a:p>
            <a:pPr>
              <a:lnSpc>
                <a:spcPct val="130000"/>
              </a:lnSpc>
            </a:pPr>
            <a:endParaRPr lang="en-GB" sz="700" dirty="0"/>
          </a:p>
        </p:txBody>
      </p:sp>
      <p:sp>
        <p:nvSpPr>
          <p:cNvPr id="34" name="Freeform: Shape 33">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7073906" y="0"/>
            <a:ext cx="5118093"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Freeform: Shape 35">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62860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8" name="Freeform: Shape 37">
            <a:extLst>
              <a:ext uri="{FF2B5EF4-FFF2-40B4-BE49-F238E27FC236}">
                <a16:creationId xmlns="" xmlns:a16="http://schemas.microsoft.com/office/drawing/2014/main" id="{55C54A75-E44A-4147-B9D0-FF46CFD316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821429"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8" name="Picture 7">
            <a:extLst>
              <a:ext uri="{FF2B5EF4-FFF2-40B4-BE49-F238E27FC236}">
                <a16:creationId xmlns="" xmlns:a16="http://schemas.microsoft.com/office/drawing/2014/main" id="{057E1BC1-1D73-543A-109C-56F9E80395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7282" y="10"/>
            <a:ext cx="4651234" cy="3488425"/>
          </a:xfrm>
          <a:custGeom>
            <a:avLst/>
            <a:gdLst/>
            <a:ahLst/>
            <a:cxnLst/>
            <a:rect l="l" t="t" r="r" b="b"/>
            <a:pathLst>
              <a:path w="4898203" h="3470148">
                <a:moveTo>
                  <a:pt x="1619455" y="0"/>
                </a:moveTo>
                <a:lnTo>
                  <a:pt x="2712688" y="0"/>
                </a:lnTo>
                <a:lnTo>
                  <a:pt x="3492854" y="0"/>
                </a:lnTo>
                <a:lnTo>
                  <a:pt x="4540916" y="0"/>
                </a:lnTo>
                <a:lnTo>
                  <a:pt x="4707219" y="0"/>
                </a:lnTo>
                <a:lnTo>
                  <a:pt x="4898203" y="0"/>
                </a:lnTo>
                <a:lnTo>
                  <a:pt x="4898203" y="3470148"/>
                </a:lnTo>
                <a:lnTo>
                  <a:pt x="0" y="3470148"/>
                </a:lnTo>
                <a:lnTo>
                  <a:pt x="3126" y="3337395"/>
                </a:lnTo>
                <a:cubicBezTo>
                  <a:pt x="69921" y="1928213"/>
                  <a:pt x="634366" y="708413"/>
                  <a:pt x="1597331" y="14997"/>
                </a:cubicBezTo>
                <a:close/>
              </a:path>
            </a:pathLst>
          </a:custGeom>
        </p:spPr>
      </p:pic>
      <p:pic>
        <p:nvPicPr>
          <p:cNvPr id="5" name="Picture 4">
            <a:extLst>
              <a:ext uri="{FF2B5EF4-FFF2-40B4-BE49-F238E27FC236}">
                <a16:creationId xmlns="" xmlns:a16="http://schemas.microsoft.com/office/drawing/2014/main" id="{D9F5ECEF-CE5F-C07B-442B-7FD239489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6147" y="3511296"/>
            <a:ext cx="4431792" cy="3323844"/>
          </a:xfrm>
          <a:custGeom>
            <a:avLst/>
            <a:gdLst/>
            <a:ahLst/>
            <a:cxnLst/>
            <a:rect l="l" t="t" r="r" b="b"/>
            <a:pathLst>
              <a:path w="4901771" h="3305556">
                <a:moveTo>
                  <a:pt x="1630" y="0"/>
                </a:moveTo>
                <a:lnTo>
                  <a:pt x="4901771" y="0"/>
                </a:lnTo>
                <a:lnTo>
                  <a:pt x="4901771" y="3305556"/>
                </a:lnTo>
                <a:lnTo>
                  <a:pt x="4710787" y="3305556"/>
                </a:lnTo>
                <a:lnTo>
                  <a:pt x="4544484" y="3305556"/>
                </a:lnTo>
                <a:lnTo>
                  <a:pt x="3496422" y="3305556"/>
                </a:lnTo>
                <a:lnTo>
                  <a:pt x="2716256" y="3305556"/>
                </a:lnTo>
                <a:lnTo>
                  <a:pt x="2502754" y="3305556"/>
                </a:lnTo>
                <a:lnTo>
                  <a:pt x="2390998" y="3228155"/>
                </a:lnTo>
                <a:cubicBezTo>
                  <a:pt x="2217180" y="3100664"/>
                  <a:pt x="2046553" y="2962953"/>
                  <a:pt x="1874350" y="2822370"/>
                </a:cubicBezTo>
                <a:cubicBezTo>
                  <a:pt x="928725" y="2050395"/>
                  <a:pt x="0" y="1416687"/>
                  <a:pt x="0" y="69212"/>
                </a:cubicBezTo>
                <a:close/>
              </a:path>
            </a:pathLst>
          </a:custGeom>
        </p:spPr>
      </p:pic>
    </p:spTree>
    <p:extLst>
      <p:ext uri="{BB962C8B-B14F-4D97-AF65-F5344CB8AC3E}">
        <p14:creationId xmlns:p14="http://schemas.microsoft.com/office/powerpoint/2010/main" val="13290016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34FDF9B-A41C-EF19-7925-E2D4FCAA5A80}"/>
              </a:ext>
            </a:extLst>
          </p:cNvPr>
          <p:cNvSpPr>
            <a:spLocks noGrp="1"/>
          </p:cNvSpPr>
          <p:nvPr>
            <p:ph type="title"/>
          </p:nvPr>
        </p:nvSpPr>
        <p:spPr>
          <a:xfrm>
            <a:off x="567714" y="332244"/>
            <a:ext cx="8770571" cy="657225"/>
          </a:xfrm>
        </p:spPr>
        <p:txBody>
          <a:bodyPr>
            <a:normAutofit fontScale="90000"/>
          </a:bodyPr>
          <a:lstStyle/>
          <a:p>
            <a:r>
              <a:rPr lang="en-GB" dirty="0"/>
              <a:t>Family views from this year </a:t>
            </a:r>
          </a:p>
        </p:txBody>
      </p:sp>
      <p:pic>
        <p:nvPicPr>
          <p:cNvPr id="8" name="Content Placeholder 7">
            <a:extLst>
              <a:ext uri="{FF2B5EF4-FFF2-40B4-BE49-F238E27FC236}">
                <a16:creationId xmlns="" xmlns:a16="http://schemas.microsoft.com/office/drawing/2014/main" id="{6582E0A2-3681-A841-D74F-CE753AA3D22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841866" y="3312227"/>
            <a:ext cx="2434301" cy="3245734"/>
          </a:xfrm>
        </p:spPr>
      </p:pic>
      <p:sp>
        <p:nvSpPr>
          <p:cNvPr id="5" name="Speech Bubble: Oval 4">
            <a:extLst>
              <a:ext uri="{FF2B5EF4-FFF2-40B4-BE49-F238E27FC236}">
                <a16:creationId xmlns="" xmlns:a16="http://schemas.microsoft.com/office/drawing/2014/main" id="{A7EC1C36-407A-0882-AFF9-F39ED3FAB736}"/>
              </a:ext>
            </a:extLst>
          </p:cNvPr>
          <p:cNvSpPr/>
          <p:nvPr/>
        </p:nvSpPr>
        <p:spPr>
          <a:xfrm>
            <a:off x="6977120" y="207800"/>
            <a:ext cx="4317862" cy="2700479"/>
          </a:xfrm>
          <a:prstGeom prst="wedgeEllipseCallout">
            <a:avLst>
              <a:gd name="adj1" fmla="val -34637"/>
              <a:gd name="adj2" fmla="val 71587"/>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Your guidance and encouragement have helped my son learn, grow and gain confidence.</a:t>
            </a:r>
          </a:p>
          <a:p>
            <a:pPr algn="ctr"/>
            <a:endParaRPr lang="en-GB" dirty="0">
              <a:solidFill>
                <a:schemeClr val="tx1"/>
              </a:solidFill>
            </a:endParaRPr>
          </a:p>
        </p:txBody>
      </p:sp>
      <p:pic>
        <p:nvPicPr>
          <p:cNvPr id="10" name="Picture 9">
            <a:extLst>
              <a:ext uri="{FF2B5EF4-FFF2-40B4-BE49-F238E27FC236}">
                <a16:creationId xmlns="" xmlns:a16="http://schemas.microsoft.com/office/drawing/2014/main" id="{A8D699AF-45A2-E82B-EEBD-DE4553C681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0372" y="1268370"/>
            <a:ext cx="1721033" cy="2294711"/>
          </a:xfrm>
          <a:prstGeom prst="rect">
            <a:avLst/>
          </a:prstGeom>
        </p:spPr>
      </p:pic>
      <p:pic>
        <p:nvPicPr>
          <p:cNvPr id="1026" name="Picture 2">
            <a:extLst>
              <a:ext uri="{FF2B5EF4-FFF2-40B4-BE49-F238E27FC236}">
                <a16:creationId xmlns="" xmlns:a16="http://schemas.microsoft.com/office/drawing/2014/main" id="{DE73B3A4-F271-FB77-336A-2870932E09D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5577840" y="4333253"/>
            <a:ext cx="2496311" cy="1872233"/>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Oval 2">
            <a:extLst>
              <a:ext uri="{FF2B5EF4-FFF2-40B4-BE49-F238E27FC236}">
                <a16:creationId xmlns="" xmlns:a16="http://schemas.microsoft.com/office/drawing/2014/main" id="{FD60F762-4141-24CF-0487-4FF9E8C06302}"/>
              </a:ext>
            </a:extLst>
          </p:cNvPr>
          <p:cNvSpPr/>
          <p:nvPr/>
        </p:nvSpPr>
        <p:spPr>
          <a:xfrm>
            <a:off x="567714" y="3985291"/>
            <a:ext cx="4242411" cy="2143124"/>
          </a:xfrm>
          <a:prstGeom prst="wedgeEllipseCallout">
            <a:avLst>
              <a:gd name="adj1" fmla="val 58430"/>
              <a:gd name="adj2" fmla="val -44461"/>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My two years here have been filled with such happiness and I have learnt so much!</a:t>
            </a:r>
          </a:p>
        </p:txBody>
      </p:sp>
    </p:spTree>
    <p:extLst>
      <p:ext uri="{BB962C8B-B14F-4D97-AF65-F5344CB8AC3E}">
        <p14:creationId xmlns:p14="http://schemas.microsoft.com/office/powerpoint/2010/main" val="4051197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AC14302F-E955-47D0-A56B-D1D1A6953B5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1473" y="-9274"/>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nvGrpSpPr>
          <p:cNvPr id="11" name="Group 10">
            <a:extLst>
              <a:ext uri="{FF2B5EF4-FFF2-40B4-BE49-F238E27FC236}">
                <a16:creationId xmlns="" xmlns:a16="http://schemas.microsoft.com/office/drawing/2014/main" id="{DC310F6C-D8CB-4984-9F9B-BA18C171928E}"/>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812079" y="1033741"/>
            <a:ext cx="4908132" cy="4613915"/>
            <a:chOff x="659679" y="950330"/>
            <a:chExt cx="4908132" cy="4613915"/>
          </a:xfrm>
        </p:grpSpPr>
        <p:sp>
          <p:nvSpPr>
            <p:cNvPr id="26" name="Freeform: Shape 25">
              <a:extLst>
                <a:ext uri="{FF2B5EF4-FFF2-40B4-BE49-F238E27FC236}">
                  <a16:creationId xmlns="" xmlns:a16="http://schemas.microsoft.com/office/drawing/2014/main" id="{6750E550-BE93-4743-8659-1531F86CB6C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flipH="1">
              <a:off x="816216" y="1107426"/>
              <a:ext cx="4619072" cy="434218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 name="Freeform: Shape 26">
              <a:extLst>
                <a:ext uri="{FF2B5EF4-FFF2-40B4-BE49-F238E27FC236}">
                  <a16:creationId xmlns="" xmlns:a16="http://schemas.microsoft.com/office/drawing/2014/main" id="{BE626DC7-F0FE-49A7-AA4C-A8DB1F7EBA2B}"/>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flipH="1">
              <a:off x="864593" y="1253260"/>
              <a:ext cx="4488025" cy="4074679"/>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Freeform: Shape 27">
              <a:extLst>
                <a:ext uri="{FF2B5EF4-FFF2-40B4-BE49-F238E27FC236}">
                  <a16:creationId xmlns="" xmlns:a16="http://schemas.microsoft.com/office/drawing/2014/main" id="{1EBB781F-78E5-4C66-811C-9FF8B5D501BC}"/>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rot="21300000" flipH="1">
              <a:off x="659679" y="950330"/>
              <a:ext cx="4908132" cy="461391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 xmlns:a16="http://schemas.microsoft.com/office/drawing/2014/main" id="{CFA4A667-BD6D-656A-BF23-37E663FB72CD}"/>
              </a:ext>
            </a:extLst>
          </p:cNvPr>
          <p:cNvSpPr>
            <a:spLocks noGrp="1"/>
          </p:cNvSpPr>
          <p:nvPr>
            <p:ph type="title"/>
          </p:nvPr>
        </p:nvSpPr>
        <p:spPr>
          <a:xfrm>
            <a:off x="1829849" y="1899904"/>
            <a:ext cx="3312116" cy="2934031"/>
          </a:xfrm>
        </p:spPr>
        <p:txBody>
          <a:bodyPr anchor="ctr">
            <a:normAutofit/>
          </a:bodyPr>
          <a:lstStyle/>
          <a:p>
            <a:r>
              <a:rPr lang="en-GB" sz="3000"/>
              <a:t>What training and expertise do the staff have? </a:t>
            </a:r>
          </a:p>
        </p:txBody>
      </p:sp>
      <p:graphicFrame>
        <p:nvGraphicFramePr>
          <p:cNvPr id="5" name="Content Placeholder 2">
            <a:extLst>
              <a:ext uri="{FF2B5EF4-FFF2-40B4-BE49-F238E27FC236}">
                <a16:creationId xmlns="" xmlns:a16="http://schemas.microsoft.com/office/drawing/2014/main" id="{FC227C90-46FC-DE11-B7F8-1CBC43C15261}"/>
              </a:ext>
            </a:extLst>
          </p:cNvPr>
          <p:cNvGraphicFramePr>
            <a:graphicFrameLocks noGrp="1"/>
          </p:cNvGraphicFramePr>
          <p:nvPr>
            <p:ph idx="1"/>
            <p:extLst>
              <p:ext uri="{D42A27DB-BD31-4B8C-83A1-F6EECF244321}">
                <p14:modId xmlns:p14="http://schemas.microsoft.com/office/powerpoint/2010/main" val="722183068"/>
              </p:ext>
            </p:extLst>
          </p:nvPr>
        </p:nvGraphicFramePr>
        <p:xfrm>
          <a:off x="5805933" y="542925"/>
          <a:ext cx="5581651" cy="5421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5574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 xmlns:a16="http://schemas.microsoft.com/office/drawing/2014/main" id="{8181FC64-B306-4821-98E2-780662EFC4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66847C36-C46C-B161-6548-908362CF9F63}"/>
              </a:ext>
            </a:extLst>
          </p:cNvPr>
          <p:cNvSpPr>
            <a:spLocks noGrp="1"/>
          </p:cNvSpPr>
          <p:nvPr>
            <p:ph type="title"/>
          </p:nvPr>
        </p:nvSpPr>
        <p:spPr>
          <a:xfrm>
            <a:off x="992518" y="442913"/>
            <a:ext cx="5271804" cy="1639888"/>
          </a:xfrm>
        </p:spPr>
        <p:txBody>
          <a:bodyPr anchor="b">
            <a:normAutofit/>
          </a:bodyPr>
          <a:lstStyle/>
          <a:p>
            <a:pPr>
              <a:lnSpc>
                <a:spcPct val="120000"/>
              </a:lnSpc>
            </a:pPr>
            <a:r>
              <a:rPr lang="en-GB" sz="2500"/>
              <a:t>How accessible is the school both indoors and outdoors?</a:t>
            </a:r>
          </a:p>
        </p:txBody>
      </p:sp>
      <p:sp>
        <p:nvSpPr>
          <p:cNvPr id="3" name="Content Placeholder 2">
            <a:extLst>
              <a:ext uri="{FF2B5EF4-FFF2-40B4-BE49-F238E27FC236}">
                <a16:creationId xmlns="" xmlns:a16="http://schemas.microsoft.com/office/drawing/2014/main" id="{662F6CCE-1360-FD6D-29F6-DC5AEE7BA3CE}"/>
              </a:ext>
            </a:extLst>
          </p:cNvPr>
          <p:cNvSpPr>
            <a:spLocks noGrp="1"/>
          </p:cNvSpPr>
          <p:nvPr>
            <p:ph idx="1"/>
          </p:nvPr>
        </p:nvSpPr>
        <p:spPr>
          <a:xfrm>
            <a:off x="992519" y="2312988"/>
            <a:ext cx="5271804" cy="3651250"/>
          </a:xfrm>
        </p:spPr>
        <p:txBody>
          <a:bodyPr>
            <a:normAutofit/>
          </a:bodyPr>
          <a:lstStyle/>
          <a:p>
            <a:pPr>
              <a:lnSpc>
                <a:spcPct val="130000"/>
              </a:lnSpc>
            </a:pPr>
            <a:r>
              <a:rPr lang="en-GB" sz="1300" dirty="0"/>
              <a:t>The building is on one level with doors of appropriate width for wheelchairs</a:t>
            </a:r>
          </a:p>
          <a:p>
            <a:pPr>
              <a:lnSpc>
                <a:spcPct val="130000"/>
              </a:lnSpc>
            </a:pPr>
            <a:r>
              <a:rPr lang="en-GB" sz="1300" dirty="0"/>
              <a:t>The school has </a:t>
            </a:r>
            <a:r>
              <a:rPr lang="en-GB" sz="1300"/>
              <a:t>an accessible toilet for adults, child sized toilets for the pupils, including one with a support rail</a:t>
            </a:r>
          </a:p>
          <a:p>
            <a:pPr>
              <a:lnSpc>
                <a:spcPct val="130000"/>
              </a:lnSpc>
            </a:pPr>
            <a:r>
              <a:rPr lang="en-GB" sz="1300" dirty="0"/>
              <a:t>Where specialist equipment is needed, the nursery will liaise with parents and outside agencies to secure this and may access specific funding</a:t>
            </a:r>
          </a:p>
          <a:p>
            <a:pPr>
              <a:lnSpc>
                <a:spcPct val="130000"/>
              </a:lnSpc>
            </a:pPr>
            <a:r>
              <a:rPr lang="en-GB" sz="1300" dirty="0"/>
              <a:t>All children are actively encouraged to use the outdoor provision which is fully accessible and visually risk assessed each day</a:t>
            </a:r>
          </a:p>
        </p:txBody>
      </p:sp>
      <p:sp>
        <p:nvSpPr>
          <p:cNvPr id="34" name="Freeform: Shape 33">
            <a:extLst>
              <a:ext uri="{FF2B5EF4-FFF2-40B4-BE49-F238E27FC236}">
                <a16:creationId xmlns="" xmlns:a16="http://schemas.microsoft.com/office/drawing/2014/main" id="{5871FC61-DD4E-47D4-81FD-8A7E7D12B37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Freeform: Shape 35">
            <a:extLst>
              <a:ext uri="{FF2B5EF4-FFF2-40B4-BE49-F238E27FC236}">
                <a16:creationId xmlns="" xmlns:a16="http://schemas.microsoft.com/office/drawing/2014/main" id="{829A1E2C-5AC8-40FC-99E9-832069D3979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8" name="Freeform: Shape 37">
            <a:extLst>
              <a:ext uri="{FF2B5EF4-FFF2-40B4-BE49-F238E27FC236}">
                <a16:creationId xmlns="" xmlns:a16="http://schemas.microsoft.com/office/drawing/2014/main" id="{55C54A75-E44A-4147-B9D0-FF46CFD3161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 xmlns:a16="http://schemas.microsoft.com/office/drawing/2014/main" id="{FC603583-CABB-8528-2AE0-F12C63BA54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3882" y="103593"/>
            <a:ext cx="4988118" cy="6650824"/>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1806850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5554C89C-373F-47FC-BB73-6842E569C38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74944778-AE48-99CB-BA59-04FE290CE541}"/>
              </a:ext>
            </a:extLst>
          </p:cNvPr>
          <p:cNvSpPr>
            <a:spLocks noGrp="1"/>
          </p:cNvSpPr>
          <p:nvPr>
            <p:ph type="title"/>
          </p:nvPr>
        </p:nvSpPr>
        <p:spPr>
          <a:xfrm>
            <a:off x="8462963" y="1314450"/>
            <a:ext cx="3213279" cy="4229100"/>
          </a:xfrm>
        </p:spPr>
        <p:txBody>
          <a:bodyPr anchor="ctr">
            <a:normAutofit/>
          </a:bodyPr>
          <a:lstStyle/>
          <a:p>
            <a:r>
              <a:rPr lang="en-GB" dirty="0"/>
              <a:t>What specialist services do the school work with? </a:t>
            </a:r>
          </a:p>
        </p:txBody>
      </p:sp>
      <p:sp>
        <p:nvSpPr>
          <p:cNvPr id="11" name="Freeform: Shape 10">
            <a:extLst>
              <a:ext uri="{FF2B5EF4-FFF2-40B4-BE49-F238E27FC236}">
                <a16:creationId xmlns="" xmlns:a16="http://schemas.microsoft.com/office/drawing/2014/main" id="{FF100C7F-5272-46AB-9FC7-E66059915A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128027" cy="6858000"/>
          </a:xfrm>
          <a:custGeom>
            <a:avLst/>
            <a:gdLst>
              <a:gd name="connsiteX0" fmla="*/ 0 w 7128027"/>
              <a:gd name="connsiteY0" fmla="*/ 0 h 6858000"/>
              <a:gd name="connsiteX1" fmla="*/ 333951 w 7128027"/>
              <a:gd name="connsiteY1" fmla="*/ 0 h 6858000"/>
              <a:gd name="connsiteX2" fmla="*/ 1220030 w 7128027"/>
              <a:gd name="connsiteY2" fmla="*/ 0 h 6858000"/>
              <a:gd name="connsiteX3" fmla="*/ 1345471 w 7128027"/>
              <a:gd name="connsiteY3" fmla="*/ 0 h 6858000"/>
              <a:gd name="connsiteX4" fmla="*/ 2838612 w 7128027"/>
              <a:gd name="connsiteY4" fmla="*/ 0 h 6858000"/>
              <a:gd name="connsiteX5" fmla="*/ 5505004 w 7128027"/>
              <a:gd name="connsiteY5" fmla="*/ 0 h 6858000"/>
              <a:gd name="connsiteX6" fmla="*/ 5527128 w 7128027"/>
              <a:gd name="connsiteY6" fmla="*/ 14997 h 6858000"/>
              <a:gd name="connsiteX7" fmla="*/ 7128027 w 7128027"/>
              <a:gd name="connsiteY7" fmla="*/ 3621656 h 6858000"/>
              <a:gd name="connsiteX8" fmla="*/ 5253677 w 7128027"/>
              <a:gd name="connsiteY8" fmla="*/ 6374814 h 6858000"/>
              <a:gd name="connsiteX9" fmla="*/ 4737029 w 7128027"/>
              <a:gd name="connsiteY9" fmla="*/ 6780599 h 6858000"/>
              <a:gd name="connsiteX10" fmla="*/ 4625273 w 7128027"/>
              <a:gd name="connsiteY10" fmla="*/ 6858000 h 6858000"/>
              <a:gd name="connsiteX11" fmla="*/ 2838612 w 7128027"/>
              <a:gd name="connsiteY11" fmla="*/ 6858000 h 6858000"/>
              <a:gd name="connsiteX12" fmla="*/ 1220030 w 7128027"/>
              <a:gd name="connsiteY12" fmla="*/ 6858000 h 6858000"/>
              <a:gd name="connsiteX13" fmla="*/ 1037077 w 7128027"/>
              <a:gd name="connsiteY13" fmla="*/ 6858000 h 6858000"/>
              <a:gd name="connsiteX14" fmla="*/ 333951 w 7128027"/>
              <a:gd name="connsiteY14" fmla="*/ 6858000 h 6858000"/>
              <a:gd name="connsiteX15" fmla="*/ 0 w 7128027"/>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28027" h="6858000">
                <a:moveTo>
                  <a:pt x="0" y="0"/>
                </a:moveTo>
                <a:lnTo>
                  <a:pt x="333951" y="0"/>
                </a:lnTo>
                <a:lnTo>
                  <a:pt x="1220030" y="0"/>
                </a:lnTo>
                <a:lnTo>
                  <a:pt x="1345471" y="0"/>
                </a:lnTo>
                <a:lnTo>
                  <a:pt x="2838612" y="0"/>
                </a:lnTo>
                <a:lnTo>
                  <a:pt x="5505004" y="0"/>
                </a:lnTo>
                <a:lnTo>
                  <a:pt x="5527128" y="14997"/>
                </a:lnTo>
                <a:cubicBezTo>
                  <a:pt x="6554291" y="754641"/>
                  <a:pt x="7128027" y="2093192"/>
                  <a:pt x="7128027" y="3621656"/>
                </a:cubicBezTo>
                <a:cubicBezTo>
                  <a:pt x="7128027" y="4969131"/>
                  <a:pt x="6199302" y="5602839"/>
                  <a:pt x="5253677" y="6374814"/>
                </a:cubicBezTo>
                <a:cubicBezTo>
                  <a:pt x="5081474" y="6515397"/>
                  <a:pt x="4910847" y="6653108"/>
                  <a:pt x="4737029" y="6780599"/>
                </a:cubicBezTo>
                <a:lnTo>
                  <a:pt x="4625273" y="6858000"/>
                </a:lnTo>
                <a:lnTo>
                  <a:pt x="2838612" y="6858000"/>
                </a:lnTo>
                <a:lnTo>
                  <a:pt x="1220030" y="6858000"/>
                </a:lnTo>
                <a:lnTo>
                  <a:pt x="1037077" y="6858000"/>
                </a:lnTo>
                <a:lnTo>
                  <a:pt x="33395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 xmlns:a16="http://schemas.microsoft.com/office/drawing/2014/main" id="{B4FEA6D5-DF59-4E15-B19F-159D0588B09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0057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 xmlns:a16="http://schemas.microsoft.com/office/drawing/2014/main" id="{36C8C9E5-F937-44A5-A519-EA719F03E7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857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 xmlns:a16="http://schemas.microsoft.com/office/drawing/2014/main" id="{11F4B581-E77F-457A-5867-98F1987897E4}"/>
              </a:ext>
            </a:extLst>
          </p:cNvPr>
          <p:cNvGraphicFramePr>
            <a:graphicFrameLocks noGrp="1"/>
          </p:cNvGraphicFramePr>
          <p:nvPr>
            <p:ph idx="1"/>
            <p:extLst>
              <p:ext uri="{D42A27DB-BD31-4B8C-83A1-F6EECF244321}">
                <p14:modId xmlns:p14="http://schemas.microsoft.com/office/powerpoint/2010/main" val="1813994770"/>
              </p:ext>
            </p:extLst>
          </p:nvPr>
        </p:nvGraphicFramePr>
        <p:xfrm>
          <a:off x="298017" y="942976"/>
          <a:ext cx="6105526" cy="4867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5847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 xmlns:a16="http://schemas.microsoft.com/office/drawing/2014/main" id="{C1083B22-D2CA-DD67-A411-8810D8B51B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8896" y="616168"/>
            <a:ext cx="4219245" cy="5625660"/>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23" name="Freeform: Shape 22">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25" name="Freeform: Shape 24">
            <a:extLst>
              <a:ext uri="{FF2B5EF4-FFF2-40B4-BE49-F238E27FC236}">
                <a16:creationId xmlns="" xmlns:a16="http://schemas.microsoft.com/office/drawing/2014/main" id="{0BA56A81-C9DD-4EBA-9E13-32FFB51CF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7" name="Freeform: Shape 26">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5DEEB284-CA80-6C18-995E-E43342EFD36C}"/>
              </a:ext>
            </a:extLst>
          </p:cNvPr>
          <p:cNvSpPr>
            <a:spLocks noGrp="1"/>
          </p:cNvSpPr>
          <p:nvPr>
            <p:ph type="title"/>
          </p:nvPr>
        </p:nvSpPr>
        <p:spPr>
          <a:xfrm>
            <a:off x="992518" y="442913"/>
            <a:ext cx="4780129" cy="1639888"/>
          </a:xfrm>
        </p:spPr>
        <p:txBody>
          <a:bodyPr anchor="b">
            <a:normAutofit/>
          </a:bodyPr>
          <a:lstStyle/>
          <a:p>
            <a:pPr>
              <a:lnSpc>
                <a:spcPct val="120000"/>
              </a:lnSpc>
            </a:pPr>
            <a:r>
              <a:rPr lang="en-GB" sz="2000"/>
              <a:t>How will the school support my child when transferring schools or classes? </a:t>
            </a:r>
          </a:p>
        </p:txBody>
      </p:sp>
      <p:sp>
        <p:nvSpPr>
          <p:cNvPr id="3" name="Content Placeholder 2">
            <a:extLst>
              <a:ext uri="{FF2B5EF4-FFF2-40B4-BE49-F238E27FC236}">
                <a16:creationId xmlns="" xmlns:a16="http://schemas.microsoft.com/office/drawing/2014/main" id="{4AE99ECB-DEFA-F63E-C943-94A8AA383EC5}"/>
              </a:ext>
            </a:extLst>
          </p:cNvPr>
          <p:cNvSpPr>
            <a:spLocks noGrp="1"/>
          </p:cNvSpPr>
          <p:nvPr>
            <p:ph idx="1"/>
          </p:nvPr>
        </p:nvSpPr>
        <p:spPr>
          <a:xfrm>
            <a:off x="992518" y="2312988"/>
            <a:ext cx="5368525" cy="3651250"/>
          </a:xfrm>
        </p:spPr>
        <p:txBody>
          <a:bodyPr>
            <a:normAutofit/>
          </a:bodyPr>
          <a:lstStyle/>
          <a:p>
            <a:pPr>
              <a:lnSpc>
                <a:spcPct val="130000"/>
              </a:lnSpc>
            </a:pPr>
            <a:r>
              <a:rPr lang="en-GB" sz="1000" dirty="0"/>
              <a:t>Prior to children starting nursery, key workers carry out home visits where parents can discuss any concerns</a:t>
            </a:r>
          </a:p>
          <a:p>
            <a:pPr>
              <a:lnSpc>
                <a:spcPct val="130000"/>
              </a:lnSpc>
            </a:pPr>
            <a:r>
              <a:rPr lang="en-GB" sz="1000" dirty="0"/>
              <a:t>Parents may need to stay with their child for initial settling-in sessions and the length of time can be adjusted to suit individual need</a:t>
            </a:r>
          </a:p>
          <a:p>
            <a:pPr>
              <a:lnSpc>
                <a:spcPct val="130000"/>
              </a:lnSpc>
            </a:pPr>
            <a:r>
              <a:rPr lang="en-GB" sz="1000" dirty="0"/>
              <a:t>Staff talk with families when it’s time to move a child from one room to another. Children make several visits to their new room and meet their new staff</a:t>
            </a:r>
          </a:p>
          <a:p>
            <a:pPr>
              <a:lnSpc>
                <a:spcPct val="130000"/>
              </a:lnSpc>
            </a:pPr>
            <a:r>
              <a:rPr lang="en-GB" sz="1000" dirty="0"/>
              <a:t>Reception teachers from primary schools may visit in the summer term to meet the child and talk to staff</a:t>
            </a:r>
          </a:p>
          <a:p>
            <a:pPr>
              <a:lnSpc>
                <a:spcPct val="130000"/>
              </a:lnSpc>
            </a:pPr>
            <a:r>
              <a:rPr lang="en-GB" sz="1000" dirty="0"/>
              <a:t>Staff from Ronald Tree will hold transition meetings with the new schools and share the SEND support plan for your child with the new team</a:t>
            </a:r>
          </a:p>
          <a:p>
            <a:pPr>
              <a:lnSpc>
                <a:spcPct val="130000"/>
              </a:lnSpc>
            </a:pPr>
            <a:r>
              <a:rPr lang="en-GB" sz="1000" dirty="0"/>
              <a:t>Visits to the new setting are encouraged </a:t>
            </a:r>
          </a:p>
          <a:p>
            <a:pPr>
              <a:lnSpc>
                <a:spcPct val="130000"/>
              </a:lnSpc>
            </a:pPr>
            <a:endParaRPr lang="en-GB" sz="1000" dirty="0"/>
          </a:p>
        </p:txBody>
      </p:sp>
    </p:spTree>
    <p:extLst>
      <p:ext uri="{BB962C8B-B14F-4D97-AF65-F5344CB8AC3E}">
        <p14:creationId xmlns:p14="http://schemas.microsoft.com/office/powerpoint/2010/main" val="3239073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5554C89C-373F-47FC-BB73-6842E569C38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675E730D-27DF-83E2-2C2C-BE19945D0617}"/>
              </a:ext>
            </a:extLst>
          </p:cNvPr>
          <p:cNvSpPr>
            <a:spLocks noGrp="1"/>
          </p:cNvSpPr>
          <p:nvPr>
            <p:ph type="title"/>
          </p:nvPr>
        </p:nvSpPr>
        <p:spPr>
          <a:xfrm>
            <a:off x="8462963" y="1314450"/>
            <a:ext cx="3213279" cy="4229100"/>
          </a:xfrm>
        </p:spPr>
        <p:txBody>
          <a:bodyPr anchor="ctr">
            <a:normAutofit/>
          </a:bodyPr>
          <a:lstStyle/>
          <a:p>
            <a:pPr>
              <a:lnSpc>
                <a:spcPct val="120000"/>
              </a:lnSpc>
            </a:pPr>
            <a:r>
              <a:rPr lang="en-GB" sz="2700"/>
              <a:t>Who can I contact for further information or if I want to complain about SEND provision? </a:t>
            </a:r>
          </a:p>
        </p:txBody>
      </p:sp>
      <p:sp>
        <p:nvSpPr>
          <p:cNvPr id="11" name="Freeform: Shape 10">
            <a:extLst>
              <a:ext uri="{FF2B5EF4-FFF2-40B4-BE49-F238E27FC236}">
                <a16:creationId xmlns="" xmlns:a16="http://schemas.microsoft.com/office/drawing/2014/main" id="{FF100C7F-5272-46AB-9FC7-E66059915A8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128027" cy="6858000"/>
          </a:xfrm>
          <a:custGeom>
            <a:avLst/>
            <a:gdLst>
              <a:gd name="connsiteX0" fmla="*/ 0 w 7128027"/>
              <a:gd name="connsiteY0" fmla="*/ 0 h 6858000"/>
              <a:gd name="connsiteX1" fmla="*/ 333951 w 7128027"/>
              <a:gd name="connsiteY1" fmla="*/ 0 h 6858000"/>
              <a:gd name="connsiteX2" fmla="*/ 1220030 w 7128027"/>
              <a:gd name="connsiteY2" fmla="*/ 0 h 6858000"/>
              <a:gd name="connsiteX3" fmla="*/ 1345471 w 7128027"/>
              <a:gd name="connsiteY3" fmla="*/ 0 h 6858000"/>
              <a:gd name="connsiteX4" fmla="*/ 2838612 w 7128027"/>
              <a:gd name="connsiteY4" fmla="*/ 0 h 6858000"/>
              <a:gd name="connsiteX5" fmla="*/ 5505004 w 7128027"/>
              <a:gd name="connsiteY5" fmla="*/ 0 h 6858000"/>
              <a:gd name="connsiteX6" fmla="*/ 5527128 w 7128027"/>
              <a:gd name="connsiteY6" fmla="*/ 14997 h 6858000"/>
              <a:gd name="connsiteX7" fmla="*/ 7128027 w 7128027"/>
              <a:gd name="connsiteY7" fmla="*/ 3621656 h 6858000"/>
              <a:gd name="connsiteX8" fmla="*/ 5253677 w 7128027"/>
              <a:gd name="connsiteY8" fmla="*/ 6374814 h 6858000"/>
              <a:gd name="connsiteX9" fmla="*/ 4737029 w 7128027"/>
              <a:gd name="connsiteY9" fmla="*/ 6780599 h 6858000"/>
              <a:gd name="connsiteX10" fmla="*/ 4625273 w 7128027"/>
              <a:gd name="connsiteY10" fmla="*/ 6858000 h 6858000"/>
              <a:gd name="connsiteX11" fmla="*/ 2838612 w 7128027"/>
              <a:gd name="connsiteY11" fmla="*/ 6858000 h 6858000"/>
              <a:gd name="connsiteX12" fmla="*/ 1220030 w 7128027"/>
              <a:gd name="connsiteY12" fmla="*/ 6858000 h 6858000"/>
              <a:gd name="connsiteX13" fmla="*/ 1037077 w 7128027"/>
              <a:gd name="connsiteY13" fmla="*/ 6858000 h 6858000"/>
              <a:gd name="connsiteX14" fmla="*/ 333951 w 7128027"/>
              <a:gd name="connsiteY14" fmla="*/ 6858000 h 6858000"/>
              <a:gd name="connsiteX15" fmla="*/ 0 w 7128027"/>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28027" h="6858000">
                <a:moveTo>
                  <a:pt x="0" y="0"/>
                </a:moveTo>
                <a:lnTo>
                  <a:pt x="333951" y="0"/>
                </a:lnTo>
                <a:lnTo>
                  <a:pt x="1220030" y="0"/>
                </a:lnTo>
                <a:lnTo>
                  <a:pt x="1345471" y="0"/>
                </a:lnTo>
                <a:lnTo>
                  <a:pt x="2838612" y="0"/>
                </a:lnTo>
                <a:lnTo>
                  <a:pt x="5505004" y="0"/>
                </a:lnTo>
                <a:lnTo>
                  <a:pt x="5527128" y="14997"/>
                </a:lnTo>
                <a:cubicBezTo>
                  <a:pt x="6554291" y="754641"/>
                  <a:pt x="7128027" y="2093192"/>
                  <a:pt x="7128027" y="3621656"/>
                </a:cubicBezTo>
                <a:cubicBezTo>
                  <a:pt x="7128027" y="4969131"/>
                  <a:pt x="6199302" y="5602839"/>
                  <a:pt x="5253677" y="6374814"/>
                </a:cubicBezTo>
                <a:cubicBezTo>
                  <a:pt x="5081474" y="6515397"/>
                  <a:pt x="4910847" y="6653108"/>
                  <a:pt x="4737029" y="6780599"/>
                </a:cubicBezTo>
                <a:lnTo>
                  <a:pt x="4625273" y="6858000"/>
                </a:lnTo>
                <a:lnTo>
                  <a:pt x="2838612" y="6858000"/>
                </a:lnTo>
                <a:lnTo>
                  <a:pt x="1220030" y="6858000"/>
                </a:lnTo>
                <a:lnTo>
                  <a:pt x="1037077" y="6858000"/>
                </a:lnTo>
                <a:lnTo>
                  <a:pt x="33395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 xmlns:a16="http://schemas.microsoft.com/office/drawing/2014/main" id="{B4FEA6D5-DF59-4E15-B19F-159D0588B09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00572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 xmlns:a16="http://schemas.microsoft.com/office/drawing/2014/main" id="{36C8C9E5-F937-44A5-A519-EA719F03E7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85713"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 xmlns:a16="http://schemas.microsoft.com/office/drawing/2014/main" id="{964913B4-4E35-0D70-90F1-8F9FB98B2232}"/>
              </a:ext>
            </a:extLst>
          </p:cNvPr>
          <p:cNvGraphicFramePr>
            <a:graphicFrameLocks noGrp="1"/>
          </p:cNvGraphicFramePr>
          <p:nvPr>
            <p:ph idx="1"/>
            <p:extLst>
              <p:ext uri="{D42A27DB-BD31-4B8C-83A1-F6EECF244321}">
                <p14:modId xmlns:p14="http://schemas.microsoft.com/office/powerpoint/2010/main" val="2223285688"/>
              </p:ext>
            </p:extLst>
          </p:nvPr>
        </p:nvGraphicFramePr>
        <p:xfrm>
          <a:off x="298017" y="942976"/>
          <a:ext cx="6105526" cy="48672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46100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4" name="Freeform: Shape 63">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34820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6" name="Freeform: Shape 65">
            <a:extLst>
              <a:ext uri="{FF2B5EF4-FFF2-40B4-BE49-F238E27FC236}">
                <a16:creationId xmlns="" xmlns:a16="http://schemas.microsoft.com/office/drawing/2014/main" id="{AC4CE3C4-3600-4353-9FE1-B32D06BEF02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027AE33A-872C-4A6F-1E4F-24C31D18F2D6}"/>
              </a:ext>
            </a:extLst>
          </p:cNvPr>
          <p:cNvSpPr>
            <a:spLocks noGrp="1"/>
          </p:cNvSpPr>
          <p:nvPr>
            <p:ph type="title"/>
          </p:nvPr>
        </p:nvSpPr>
        <p:spPr>
          <a:xfrm>
            <a:off x="992518" y="442913"/>
            <a:ext cx="5185645" cy="1639888"/>
          </a:xfrm>
        </p:spPr>
        <p:txBody>
          <a:bodyPr vert="horz" lIns="109728" tIns="109728" rIns="109728" bIns="91440" rtlCol="0" anchor="b">
            <a:normAutofit/>
          </a:bodyPr>
          <a:lstStyle/>
          <a:p>
            <a:r>
              <a:rPr lang="en-US" dirty="0"/>
              <a:t>The Local Offer</a:t>
            </a:r>
          </a:p>
        </p:txBody>
      </p:sp>
      <p:sp>
        <p:nvSpPr>
          <p:cNvPr id="9" name="Content Placeholder 8">
            <a:extLst>
              <a:ext uri="{FF2B5EF4-FFF2-40B4-BE49-F238E27FC236}">
                <a16:creationId xmlns="" xmlns:a16="http://schemas.microsoft.com/office/drawing/2014/main" id="{8DF412ED-BB07-2835-0E8C-5CD806EDD5A0}"/>
              </a:ext>
            </a:extLst>
          </p:cNvPr>
          <p:cNvSpPr>
            <a:spLocks noGrp="1"/>
          </p:cNvSpPr>
          <p:nvPr>
            <p:ph idx="1"/>
          </p:nvPr>
        </p:nvSpPr>
        <p:spPr>
          <a:xfrm>
            <a:off x="992519" y="2312988"/>
            <a:ext cx="5296964" cy="3651250"/>
          </a:xfrm>
        </p:spPr>
        <p:txBody>
          <a:bodyPr vert="horz" lIns="109728" tIns="109728" rIns="109728" bIns="91440" rtlCol="0">
            <a:normAutofit/>
          </a:bodyPr>
          <a:lstStyle/>
          <a:p>
            <a:pPr>
              <a:lnSpc>
                <a:spcPct val="130000"/>
              </a:lnSpc>
            </a:pPr>
            <a:r>
              <a:rPr lang="en-US" sz="900" u="sng" dirty="0"/>
              <a:t>Website: </a:t>
            </a:r>
          </a:p>
          <a:p>
            <a:r>
              <a:rPr lang="en-GB" sz="900" dirty="0">
                <a:hlinkClick r:id="rId2"/>
              </a:rPr>
              <a:t>Local Offer, SEND and EHC plans | North Northamptonshire Council</a:t>
            </a:r>
            <a:r>
              <a:rPr lang="en-GB" sz="900" b="1" i="0" dirty="0">
                <a:effectLst/>
                <a:latin typeface="Open Sans" panose="020B0606030504020204" pitchFamily="34" charset="0"/>
              </a:rPr>
              <a:t/>
            </a:r>
            <a:br>
              <a:rPr lang="en-GB" sz="900" b="1" i="0" dirty="0">
                <a:effectLst/>
                <a:latin typeface="Open Sans" panose="020B0606030504020204" pitchFamily="34" charset="0"/>
              </a:rPr>
            </a:br>
            <a:r>
              <a:rPr lang="en-GB" sz="900" b="1" i="0" dirty="0">
                <a:effectLst/>
                <a:latin typeface="Open Sans" panose="020B0606030504020204" pitchFamily="34" charset="0"/>
              </a:rPr>
              <a:t>Service description:</a:t>
            </a:r>
          </a:p>
          <a:p>
            <a:pPr>
              <a:lnSpc>
                <a:spcPct val="130000"/>
              </a:lnSpc>
            </a:pPr>
            <a:r>
              <a:rPr lang="en-GB" sz="900" b="0" i="0" dirty="0">
                <a:effectLst/>
                <a:latin typeface="Open Sans" panose="020B0606030504020204" pitchFamily="34" charset="0"/>
              </a:rPr>
              <a:t>The Local Offer is a website which publishes information about services available for children and young people (aged 0-25) with special educational needs and disabilities.</a:t>
            </a:r>
            <a:br>
              <a:rPr lang="en-GB" sz="900" b="0" i="0" dirty="0">
                <a:effectLst/>
                <a:latin typeface="Open Sans" panose="020B0606030504020204" pitchFamily="34" charset="0"/>
              </a:rPr>
            </a:br>
            <a:r>
              <a:rPr lang="en-GB" sz="900" b="0" i="0" dirty="0">
                <a:effectLst/>
                <a:latin typeface="Open Sans" panose="020B0606030504020204" pitchFamily="34" charset="0"/>
              </a:rPr>
              <a:t/>
            </a:r>
            <a:br>
              <a:rPr lang="en-GB" sz="900" b="0" i="0" dirty="0">
                <a:effectLst/>
                <a:latin typeface="Open Sans" panose="020B0606030504020204" pitchFamily="34" charset="0"/>
              </a:rPr>
            </a:br>
            <a:r>
              <a:rPr lang="en-GB" sz="900" b="0" i="0" dirty="0">
                <a:effectLst/>
                <a:latin typeface="Open Sans" panose="020B0606030504020204" pitchFamily="34" charset="0"/>
              </a:rPr>
              <a:t>Services on the website include: health services, schools, social and leisure activities, social care services, finance and funding, parent support groups, early years settings, specialist housing, specialist equipment, employment, transport and more.</a:t>
            </a:r>
            <a:br>
              <a:rPr lang="en-GB" sz="900" b="0" i="0" dirty="0">
                <a:effectLst/>
                <a:latin typeface="Open Sans" panose="020B0606030504020204" pitchFamily="34" charset="0"/>
              </a:rPr>
            </a:br>
            <a:endParaRPr lang="en-GB" sz="900" b="0" i="0" dirty="0">
              <a:effectLst/>
              <a:latin typeface="Open Sans" panose="020B0606030504020204" pitchFamily="34" charset="0"/>
            </a:endParaRPr>
          </a:p>
          <a:p>
            <a:pPr>
              <a:lnSpc>
                <a:spcPct val="130000"/>
              </a:lnSpc>
            </a:pPr>
            <a:endParaRPr lang="en-US" sz="900" dirty="0"/>
          </a:p>
        </p:txBody>
      </p:sp>
      <p:pic>
        <p:nvPicPr>
          <p:cNvPr id="7" name="Picture 6" descr="Diagram&#10;&#10;Description automatically generated with medium confidence">
            <a:extLst>
              <a:ext uri="{FF2B5EF4-FFF2-40B4-BE49-F238E27FC236}">
                <a16:creationId xmlns="" xmlns:a16="http://schemas.microsoft.com/office/drawing/2014/main" id="{56BC29B1-826C-8F6D-1087-1481C4D0E29F}"/>
              </a:ext>
            </a:extLst>
          </p:cNvPr>
          <p:cNvPicPr>
            <a:picLocks noChangeAspect="1"/>
          </p:cNvPicPr>
          <p:nvPr/>
        </p:nvPicPr>
        <p:blipFill>
          <a:blip r:embed="rId3"/>
          <a:stretch>
            <a:fillRect/>
          </a:stretch>
        </p:blipFill>
        <p:spPr>
          <a:xfrm>
            <a:off x="8237967" y="1922050"/>
            <a:ext cx="2988679" cy="3013899"/>
          </a:xfrm>
          <a:prstGeom prst="rect">
            <a:avLst/>
          </a:prstGeom>
        </p:spPr>
      </p:pic>
    </p:spTree>
    <p:extLst>
      <p:ext uri="{BB962C8B-B14F-4D97-AF65-F5344CB8AC3E}">
        <p14:creationId xmlns:p14="http://schemas.microsoft.com/office/powerpoint/2010/main" val="174732143"/>
      </p:ext>
    </p:extLst>
  </p:cSld>
  <p:clrMapOvr>
    <a:masterClrMapping/>
  </p:clrMapOvr>
</p:sld>
</file>

<file path=ppt/theme/theme1.xml><?xml version="1.0" encoding="utf-8"?>
<a:theme xmlns:a="http://schemas.openxmlformats.org/drawingml/2006/main" name="SketchLines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732</TotalTime>
  <Words>1982</Words>
  <Application>Microsoft Office PowerPoint</Application>
  <PresentationFormat>Widescreen</PresentationFormat>
  <Paragraphs>106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Corbel</vt:lpstr>
      <vt:lpstr>Meiryo</vt:lpstr>
      <vt:lpstr>Open Sans</vt:lpstr>
      <vt:lpstr>SketchLinesVTI</vt:lpstr>
      <vt:lpstr>Special Educational Needs  Information Report </vt:lpstr>
      <vt:lpstr>At Ronald Tree, we recognise that every child is different and we embrace the fact that all of their learning journeys are unique!</vt:lpstr>
      <vt:lpstr>Our SEND figures for 25-26</vt:lpstr>
      <vt:lpstr>What should I do if I think my child has Special Educational Needs? </vt:lpstr>
      <vt:lpstr>How does the nursery know if a child needs extra help? </vt:lpstr>
      <vt:lpstr>How will both school and I know how my child is doing?</vt:lpstr>
      <vt:lpstr>How will the curriculum be matched to my child’s needs? </vt:lpstr>
      <vt:lpstr>How are the school resources allocated and matched to the child’s need? </vt:lpstr>
      <vt:lpstr>How does the school judge if the support has had an impact? </vt:lpstr>
      <vt:lpstr>How will my child be included in all of the learning opportunities at Ronald Tree? </vt:lpstr>
      <vt:lpstr>Family views from this year </vt:lpstr>
      <vt:lpstr>What training and expertise do the staff have? </vt:lpstr>
      <vt:lpstr>How accessible is the school both indoors and outdoors?</vt:lpstr>
      <vt:lpstr>What specialist services do the school work with? </vt:lpstr>
      <vt:lpstr>How will the school support my child when transferring schools or classes? </vt:lpstr>
      <vt:lpstr>Who can I contact for further information or if I want to complain about SEND provision? </vt:lpstr>
      <vt:lpstr>The Local Offer</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Special Educational Needs  Information Report</dc:title>
  <dc:creator>Deb Thwaites</dc:creator>
  <cp:lastModifiedBy>Jackie Wilson</cp:lastModifiedBy>
  <cp:revision>36</cp:revision>
  <cp:lastPrinted>2024-05-09T09:17:44Z</cp:lastPrinted>
  <dcterms:created xsi:type="dcterms:W3CDTF">2023-01-12T11:34:06Z</dcterms:created>
  <dcterms:modified xsi:type="dcterms:W3CDTF">2026-09-14T12:09:35Z</dcterms:modified>
</cp:coreProperties>
</file>